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9"/>
  </p:notesMasterIdLst>
  <p:sldIdLst>
    <p:sldId id="280" r:id="rId2"/>
    <p:sldId id="278" r:id="rId3"/>
    <p:sldId id="262" r:id="rId4"/>
    <p:sldId id="263" r:id="rId5"/>
    <p:sldId id="270" r:id="rId6"/>
    <p:sldId id="271" r:id="rId7"/>
    <p:sldId id="272" r:id="rId8"/>
    <p:sldId id="274" r:id="rId9"/>
    <p:sldId id="275" r:id="rId10"/>
    <p:sldId id="279" r:id="rId11"/>
    <p:sldId id="281" r:id="rId12"/>
    <p:sldId id="269" r:id="rId13"/>
    <p:sldId id="267" r:id="rId14"/>
    <p:sldId id="276" r:id="rId15"/>
    <p:sldId id="266" r:id="rId16"/>
    <p:sldId id="259" r:id="rId17"/>
    <p:sldId id="26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214200"/>
    <a:srgbClr val="000042"/>
    <a:srgbClr val="583B00"/>
    <a:srgbClr val="00D600"/>
    <a:srgbClr val="6666FF"/>
    <a:srgbClr val="FFD253"/>
    <a:srgbClr val="FFEEBD"/>
    <a:srgbClr val="4859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44133E-9528-423B-9553-6AF5E250A028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A67A88-035E-48A4-ACDF-4F90FA173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C12F6C-487B-495B-8038-04CDF50309E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38F84C-0128-462F-ADDD-6F843C85333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3168B6-581A-4F6C-81DF-DBFBFF4684B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1F9A-3DD8-482D-8E65-187634C6DCD8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D7A45-DB32-4042-9232-45E6362DE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2956-DE7E-4542-9875-06D5510CD5D8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107A-9336-4F82-93DD-EB7156A1F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9285-1DD8-421C-8786-F01C846BA3D4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2BEAA-1955-4F8C-85ED-4A1FCC694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796D-B261-45FE-8549-E6109CCFAB97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5387-452C-4D7A-B89D-634CDCC01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0B23-5F90-4E67-9D16-E8F23844C232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E953-019A-4ABA-8684-BA98E02BD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2B1E-50E2-45C6-BE92-091CE8158F1A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4A0C-2512-4FBC-B4F2-83A9843B6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5233-4768-46A8-A280-7EB46F1E4FEF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F0B60-8A84-4115-B0FD-644ED6C1A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ED17-1A0A-4FB2-BE3B-09D525493318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6D84-225D-49FE-A46A-CDA06BF47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581F-60E4-4E65-952C-4DE0975F2BA2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B052-E34D-4E92-A869-289F4445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CEAF-F73A-43A7-9E92-873C9AA037C0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031E5-13D5-4048-85CC-2FC8CE68A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C24DA-983A-4749-8676-663EE34E2921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5623-8BBD-4713-A167-B9D29E9C9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D3A2-0C8D-4703-B80B-5D96E9DADB33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ED8F-C788-497C-A05B-2A1458800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8CD9A1-4FF4-4629-A377-5A1200326040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28968E-AE28-4D09-A22B-B070044D8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8"/>
          <p:cNvSpPr>
            <a:spLocks noChangeArrowheads="1" noChangeShapeType="1" noTextEdit="1"/>
          </p:cNvSpPr>
          <p:nvPr/>
        </p:nvSpPr>
        <p:spPr bwMode="auto">
          <a:xfrm>
            <a:off x="2019300" y="366779"/>
            <a:ext cx="5334000" cy="157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Arial"/>
                <a:cs typeface="Arial"/>
              </a:rPr>
              <a:t>SỐ HỌC 6</a:t>
            </a:r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 rot="-1373167">
            <a:off x="7804122" y="885512"/>
            <a:ext cx="779462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100" name="Picture 26" descr="0830js5b15daddi012pz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13716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8" y="36513"/>
            <a:ext cx="1096962" cy="10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3622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6" descr="teach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3622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 animBg="1"/>
      <p:bldP spid="3688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06" name="Group 46"/>
          <p:cNvGraphicFramePr>
            <a:graphicFrameLocks noGrp="1"/>
          </p:cNvGraphicFramePr>
          <p:nvPr/>
        </p:nvGraphicFramePr>
        <p:xfrm>
          <a:off x="228600" y="729342"/>
          <a:ext cx="8686798" cy="5955964"/>
        </p:xfrm>
        <a:graphic>
          <a:graphicData uri="http://schemas.openxmlformats.org/drawingml/2006/table">
            <a:tbl>
              <a:tblPr/>
              <a:tblGrid>
                <a:gridCol w="1113962"/>
                <a:gridCol w="5295715"/>
                <a:gridCol w="1210322"/>
                <a:gridCol w="1066799"/>
              </a:tblGrid>
              <a:tr h="68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Nội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Đúng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Tổng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nguyên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dương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là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một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nguyên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dương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Tổng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nguyên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âm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là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một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nguyên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âm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(-2)   +  (-25) =    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 + 37 =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Muốn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cộng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nguyên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âm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cộng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trị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tuyệt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chúng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rồi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dấu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“-”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quả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0" y="625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94601" name="Text Box 41"/>
          <p:cNvSpPr txBox="1">
            <a:spLocks noChangeArrowheads="1"/>
          </p:cNvSpPr>
          <p:nvPr/>
        </p:nvSpPr>
        <p:spPr bwMode="auto">
          <a:xfrm>
            <a:off x="7093860" y="2946402"/>
            <a:ext cx="33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FF0066"/>
                </a:solidFill>
                <a:latin typeface=".VnArial Narrow" pitchFamily="34" charset="0"/>
              </a:rPr>
              <a:t>x</a:t>
            </a:r>
          </a:p>
        </p:txBody>
      </p:sp>
      <p:sp>
        <p:nvSpPr>
          <p:cNvPr id="194602" name="Text Box 42"/>
          <p:cNvSpPr txBox="1">
            <a:spLocks noChangeArrowheads="1"/>
          </p:cNvSpPr>
          <p:nvPr/>
        </p:nvSpPr>
        <p:spPr bwMode="auto">
          <a:xfrm>
            <a:off x="7061202" y="4318002"/>
            <a:ext cx="33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FF0066"/>
                </a:solidFill>
                <a:latin typeface=".VnArial Narrow" pitchFamily="34" charset="0"/>
              </a:rPr>
              <a:t>x</a:t>
            </a:r>
          </a:p>
        </p:txBody>
      </p:sp>
      <p:sp>
        <p:nvSpPr>
          <p:cNvPr id="194603" name="Text Box 43"/>
          <p:cNvSpPr txBox="1">
            <a:spLocks noChangeArrowheads="1"/>
          </p:cNvSpPr>
          <p:nvPr/>
        </p:nvSpPr>
        <p:spPr bwMode="auto">
          <a:xfrm>
            <a:off x="8200572" y="3708408"/>
            <a:ext cx="33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FF0066"/>
                </a:solidFill>
                <a:latin typeface=".VnArial Narrow" pitchFamily="34" charset="0"/>
              </a:rPr>
              <a:t>x</a:t>
            </a:r>
          </a:p>
        </p:txBody>
      </p:sp>
      <p:sp>
        <p:nvSpPr>
          <p:cNvPr id="194604" name="Text Box 44"/>
          <p:cNvSpPr txBox="1">
            <a:spLocks noChangeArrowheads="1"/>
          </p:cNvSpPr>
          <p:nvPr/>
        </p:nvSpPr>
        <p:spPr bwMode="auto">
          <a:xfrm>
            <a:off x="8229600" y="5431974"/>
            <a:ext cx="33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FF0066"/>
                </a:solidFill>
                <a:latin typeface=".VnArial Narrow" pitchFamily="34" charset="0"/>
              </a:rPr>
              <a:t>x</a:t>
            </a:r>
          </a:p>
        </p:txBody>
      </p:sp>
      <p:sp>
        <p:nvSpPr>
          <p:cNvPr id="194605" name="Text Box 45"/>
          <p:cNvSpPr txBox="1">
            <a:spLocks noChangeArrowheads="1"/>
          </p:cNvSpPr>
          <p:nvPr/>
        </p:nvSpPr>
        <p:spPr bwMode="auto">
          <a:xfrm>
            <a:off x="304800" y="59784"/>
            <a:ext cx="8686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u="sng" dirty="0" err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u="sng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u="sng" dirty="0" err="1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000" b="1" u="sng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3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sai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2204" y="3691596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7053942" y="1763484"/>
            <a:ext cx="33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FF0066"/>
                </a:solidFill>
                <a:latin typeface=".VnArial Narrow" pitchFamily="34" charset="0"/>
              </a:rPr>
              <a:t>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0" y="4876800"/>
            <a:ext cx="525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tuyệt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“-”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78896" y="5729514"/>
            <a:ext cx="5200092" cy="929612"/>
            <a:chOff x="1378896" y="5729514"/>
            <a:chExt cx="5200092" cy="929612"/>
          </a:xfrm>
        </p:grpSpPr>
        <p:sp>
          <p:nvSpPr>
            <p:cNvPr id="15" name="Rectangle 14"/>
            <p:cNvSpPr/>
            <p:nvPr/>
          </p:nvSpPr>
          <p:spPr>
            <a:xfrm>
              <a:off x="3226188" y="5729514"/>
              <a:ext cx="3352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u="sng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rồi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u="sng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đặt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u="sng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dấu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“-”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78896" y="6135906"/>
              <a:ext cx="26180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u="sng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u="sng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kết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u="sng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3824067" y="3843996"/>
            <a:ext cx="361073" cy="340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1" grpId="0"/>
      <p:bldP spid="194602" grpId="0"/>
      <p:bldP spid="194603" grpId="0"/>
      <p:bldP spid="194604" grpId="0"/>
      <p:bldP spid="10" grpId="0" build="allAtOnce"/>
      <p:bldP spid="10" grpId="1" build="allAtOnce"/>
      <p:bldP spid="13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57CEAF-F73A-43A7-9E92-873C9AA037C0}" type="datetime10">
              <a:rPr lang="en-US" smtClean="0"/>
              <a:pPr>
                <a:defRPr/>
              </a:pPr>
              <a:t>23:18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172328"/>
            <a:ext cx="8839200" cy="1732672"/>
          </a:xfrm>
          <a:prstGeom prst="roundRect">
            <a:avLst/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0063" indent="-1770063" algn="just">
              <a:spcBef>
                <a:spcPts val="0"/>
              </a:spcBef>
              <a:defRPr/>
            </a:pPr>
            <a:r>
              <a:rPr lang="en-US" sz="2800" b="1" u="sng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u="sng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ngoái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b="1" dirty="0" err="1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.  Năm nay ông lại tiếp tục vay 7 triệu. </a:t>
            </a:r>
            <a:r>
              <a:rPr lang="en-US" sz="2800" b="1" smtClean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vay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?}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28600" y="3640016"/>
            <a:ext cx="8686800" cy="312420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6713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457200" indent="-366713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vay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			 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366713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                       (-5) + (-7) = -12 (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366713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en-US" sz="2400" b="1" u="sng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ĐS</a:t>
            </a: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: -12 </a:t>
            </a:r>
            <a:r>
              <a:rPr lang="en-US" sz="2400" b="1" dirty="0" err="1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triệu</a:t>
            </a:r>
            <a:endParaRPr lang="en-US" sz="2400" b="1" dirty="0" smtClean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  <a:p>
            <a:pPr marL="457200" indent="-366713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en-US" sz="2400" b="1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  <a:p>
            <a:pPr marL="91440" algn="r">
              <a:lnSpc>
                <a:spcPct val="120000"/>
              </a:lnSpc>
              <a:defRPr/>
            </a:pPr>
            <a:endParaRPr lang="en-US" sz="2400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56141" y="4191000"/>
            <a:ext cx="2063259" cy="2126397"/>
            <a:chOff x="756141" y="4191000"/>
            <a:chExt cx="2063259" cy="2126397"/>
          </a:xfrm>
        </p:grpSpPr>
        <p:pic>
          <p:nvPicPr>
            <p:cNvPr id="3" name="Picture 12" descr="robber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4191000"/>
              <a:ext cx="1939927" cy="1981200"/>
            </a:xfrm>
            <a:prstGeom prst="rect">
              <a:avLst/>
            </a:prstGeom>
            <a:noFill/>
          </p:spPr>
        </p:pic>
        <p:pic>
          <p:nvPicPr>
            <p:cNvPr id="5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6141" y="5300004"/>
              <a:ext cx="609600" cy="738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286000" y="54102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smtClean="0">
                  <a:solidFill>
                    <a:srgbClr val="FF0000"/>
                  </a:solidFill>
                </a:rPr>
                <a:t>-5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838200" y="5486400"/>
              <a:ext cx="4876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FF0000"/>
                  </a:solidFill>
                </a:rPr>
                <a:t>-7</a:t>
              </a:r>
            </a:p>
            <a:p>
              <a:pPr algn="just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4953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b="1" dirty="0" smtClean="0">
                  <a:solidFill>
                    <a:srgbClr val="FFFF00"/>
                  </a:solidFill>
                </a:rPr>
                <a:t>A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04288" y="2281080"/>
            <a:ext cx="1498600" cy="1316038"/>
            <a:chOff x="1371600" y="2133600"/>
            <a:chExt cx="1498600" cy="1316038"/>
          </a:xfrm>
        </p:grpSpPr>
        <p:pic>
          <p:nvPicPr>
            <p:cNvPr id="13" name="Picture 4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1666"/>
            <a:stretch>
              <a:fillRect/>
            </a:stretch>
          </p:blipFill>
          <p:spPr bwMode="auto">
            <a:xfrm>
              <a:off x="1371600" y="2133600"/>
              <a:ext cx="1498600" cy="131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1676400" y="2514600"/>
              <a:ext cx="6864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-5</a:t>
              </a:r>
              <a:endParaRPr lang="en-US" sz="4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5088" y="2281080"/>
            <a:ext cx="1498600" cy="1316038"/>
            <a:chOff x="3962400" y="2133600"/>
            <a:chExt cx="1498600" cy="1316038"/>
          </a:xfrm>
        </p:grpSpPr>
        <p:pic>
          <p:nvPicPr>
            <p:cNvPr id="14" name="Picture 4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1666"/>
            <a:stretch>
              <a:fillRect/>
            </a:stretch>
          </p:blipFill>
          <p:spPr bwMode="auto">
            <a:xfrm>
              <a:off x="3962400" y="2133600"/>
              <a:ext cx="1498600" cy="131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4419600" y="2548596"/>
              <a:ext cx="6864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-7</a:t>
              </a:r>
              <a:endParaRPr lang="en-US" sz="44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56888" y="258588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23888" y="258588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=</a:t>
            </a:r>
            <a:endParaRPr lang="en-US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85888" y="258588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228600" y="914400"/>
            <a:ext cx="47244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6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Luật</a:t>
            </a:r>
            <a:r>
              <a:rPr lang="en-US" sz="26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b="1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chơi</a:t>
            </a: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339725" indent="-339725" algn="just"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Ø"/>
              <a:defRPr/>
            </a:pPr>
            <a:r>
              <a:rPr lang="en-US" sz="2600" b="1" dirty="0" err="1">
                <a:sym typeface="Wingdings"/>
              </a:rPr>
              <a:t>Lớp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chọn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ra</a:t>
            </a:r>
            <a:r>
              <a:rPr lang="en-US" sz="2600" b="1" dirty="0">
                <a:sym typeface="Wingdings"/>
              </a:rPr>
              <a:t> 2 </a:t>
            </a:r>
            <a:r>
              <a:rPr lang="en-US" sz="2600" b="1" dirty="0" err="1">
                <a:sym typeface="Wingdings"/>
              </a:rPr>
              <a:t>đội</a:t>
            </a:r>
            <a:r>
              <a:rPr lang="en-US" sz="2600" b="1" dirty="0">
                <a:sym typeface="Wingdings"/>
              </a:rPr>
              <a:t>, </a:t>
            </a:r>
            <a:r>
              <a:rPr lang="en-US" sz="2600" b="1" dirty="0" err="1">
                <a:sym typeface="Wingdings"/>
              </a:rPr>
              <a:t>mỗi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đội</a:t>
            </a:r>
            <a:r>
              <a:rPr lang="en-US" sz="2600" b="1" dirty="0">
                <a:sym typeface="Wingdings"/>
              </a:rPr>
              <a:t> 3 </a:t>
            </a:r>
            <a:r>
              <a:rPr lang="en-US" sz="2600" b="1" dirty="0" err="1">
                <a:sym typeface="Wingdings"/>
              </a:rPr>
              <a:t>em</a:t>
            </a:r>
            <a:r>
              <a:rPr lang="en-US" sz="2600" b="1" dirty="0">
                <a:sym typeface="Wingdings"/>
              </a:rPr>
              <a:t>.</a:t>
            </a:r>
          </a:p>
          <a:p>
            <a:pPr marL="339725" indent="-339725" algn="just"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Ø"/>
              <a:defRPr/>
            </a:pPr>
            <a:r>
              <a:rPr lang="en-US" sz="2600" b="1" dirty="0" err="1">
                <a:sym typeface="Wingdings"/>
              </a:rPr>
              <a:t>Thực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hiện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lần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lượt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các</a:t>
            </a:r>
            <a:r>
              <a:rPr lang="en-US" sz="2600" b="1" dirty="0">
                <a:sym typeface="Wingdings"/>
              </a:rPr>
              <a:t>    </a:t>
            </a:r>
            <a:r>
              <a:rPr lang="en-US" sz="2600" b="1" dirty="0" err="1">
                <a:sym typeface="Wingdings"/>
              </a:rPr>
              <a:t>phép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tính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rồi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ghép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chư</a:t>
            </a:r>
            <a:r>
              <a:rPr lang="en-US" sz="2600" b="1" dirty="0">
                <a:sym typeface="Wingdings"/>
              </a:rPr>
              <a:t>̃ </a:t>
            </a:r>
            <a:r>
              <a:rPr lang="en-US" sz="2600" b="1" dirty="0" err="1">
                <a:sym typeface="Wingdings"/>
              </a:rPr>
              <a:t>tương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ứng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với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đáp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số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đúng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vào</a:t>
            </a:r>
            <a:r>
              <a:rPr lang="en-US" sz="2600" b="1" dirty="0">
                <a:sym typeface="Wingdings"/>
              </a:rPr>
              <a:t> 7 ô </a:t>
            </a:r>
            <a:r>
              <a:rPr lang="en-US" sz="2600" b="1" dirty="0" err="1">
                <a:sym typeface="Wingdings"/>
              </a:rPr>
              <a:t>trống</a:t>
            </a:r>
            <a:r>
              <a:rPr lang="en-US" sz="2600" b="1" dirty="0">
                <a:sym typeface="Wingdings"/>
              </a:rPr>
              <a:t>.</a:t>
            </a:r>
          </a:p>
          <a:p>
            <a:pPr marL="339725" indent="-339725" algn="just"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Ø"/>
              <a:defRPr/>
            </a:pPr>
            <a:r>
              <a:rPr lang="en-US" sz="2600" b="1" dirty="0" err="1">
                <a:sym typeface="Wingdings"/>
              </a:rPr>
              <a:t>Khi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đó</a:t>
            </a:r>
            <a:r>
              <a:rPr lang="en-US" sz="2600" b="1" dirty="0">
                <a:sym typeface="Wingdings"/>
              </a:rPr>
              <a:t>, </a:t>
            </a:r>
            <a:r>
              <a:rPr lang="en-US" sz="2600" b="1" dirty="0" err="1">
                <a:sym typeface="Wingdings"/>
              </a:rPr>
              <a:t>các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em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sẽ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biết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tên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một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anh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hùng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nhỏ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tuổi</a:t>
            </a:r>
            <a:r>
              <a:rPr lang="en-US" sz="2600" b="1" dirty="0">
                <a:sym typeface="Wingdings"/>
              </a:rPr>
              <a:t>.</a:t>
            </a:r>
          </a:p>
          <a:p>
            <a:pPr marL="339725" indent="-339725" algn="just"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Ø"/>
              <a:defRPr/>
            </a:pPr>
            <a:r>
              <a:rPr lang="en-US" sz="2600" b="1" dirty="0" err="1">
                <a:sym typeface="Wingdings"/>
              </a:rPr>
              <a:t>Đội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nào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nhanh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nhất</a:t>
            </a:r>
            <a:r>
              <a:rPr lang="en-US" sz="2600" b="1" dirty="0">
                <a:sym typeface="Wingdings"/>
              </a:rPr>
              <a:t>, </a:t>
            </a:r>
            <a:r>
              <a:rPr lang="en-US" sz="2600" b="1" dirty="0" err="1">
                <a:sym typeface="Wingdings"/>
              </a:rPr>
              <a:t>chính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xác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nhất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sẽ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là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đội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chiến</a:t>
            </a:r>
            <a:r>
              <a:rPr lang="en-US" sz="2600" b="1" dirty="0">
                <a:sym typeface="Wingdings"/>
              </a:rPr>
              <a:t> </a:t>
            </a:r>
            <a:r>
              <a:rPr lang="en-US" sz="2600" b="1" dirty="0" err="1">
                <a:sym typeface="Wingdings"/>
              </a:rPr>
              <a:t>thắng</a:t>
            </a:r>
            <a:r>
              <a:rPr lang="en-US" sz="2600" b="1" dirty="0">
                <a:sym typeface="Wingdings"/>
              </a:rPr>
              <a:t>.</a:t>
            </a:r>
            <a:endParaRPr lang="en-US" sz="2600" b="1" dirty="0"/>
          </a:p>
        </p:txBody>
      </p:sp>
      <p:pic>
        <p:nvPicPr>
          <p:cNvPr id="12291" name="Picture 17" descr="3D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25413"/>
            <a:ext cx="800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TIẾP SỨC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257800" y="5867400"/>
            <a:ext cx="3733800" cy="685800"/>
            <a:chOff x="5257800" y="5867400"/>
            <a:chExt cx="3733800" cy="685800"/>
          </a:xfrm>
        </p:grpSpPr>
        <p:sp>
          <p:nvSpPr>
            <p:cNvPr id="12311" name="Oval 14"/>
            <p:cNvSpPr>
              <a:spLocks noChangeArrowheads="1"/>
            </p:cNvSpPr>
            <p:nvPr/>
          </p:nvSpPr>
          <p:spPr bwMode="auto">
            <a:xfrm>
              <a:off x="5257800" y="5867400"/>
              <a:ext cx="533400" cy="685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.VnTime" pitchFamily="34" charset="0"/>
                </a:rPr>
                <a:t>-26</a:t>
              </a:r>
            </a:p>
          </p:txBody>
        </p:sp>
        <p:sp>
          <p:nvSpPr>
            <p:cNvPr id="12312" name="Oval 14"/>
            <p:cNvSpPr>
              <a:spLocks noChangeArrowheads="1"/>
            </p:cNvSpPr>
            <p:nvPr/>
          </p:nvSpPr>
          <p:spPr bwMode="auto">
            <a:xfrm>
              <a:off x="5791200" y="5867400"/>
              <a:ext cx="533400" cy="685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.VnTime" pitchFamily="34" charset="0"/>
                </a:rPr>
                <a:t>40</a:t>
              </a:r>
            </a:p>
          </p:txBody>
        </p:sp>
        <p:sp>
          <p:nvSpPr>
            <p:cNvPr id="12313" name="Oval 14"/>
            <p:cNvSpPr>
              <a:spLocks noChangeArrowheads="1"/>
            </p:cNvSpPr>
            <p:nvPr/>
          </p:nvSpPr>
          <p:spPr bwMode="auto">
            <a:xfrm>
              <a:off x="6324600" y="5867400"/>
              <a:ext cx="533400" cy="685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.VnTime" pitchFamily="34" charset="0"/>
                </a:rPr>
                <a:t>140</a:t>
              </a:r>
            </a:p>
          </p:txBody>
        </p:sp>
        <p:sp>
          <p:nvSpPr>
            <p:cNvPr id="12314" name="Oval 14"/>
            <p:cNvSpPr>
              <a:spLocks noChangeArrowheads="1"/>
            </p:cNvSpPr>
            <p:nvPr/>
          </p:nvSpPr>
          <p:spPr bwMode="auto">
            <a:xfrm>
              <a:off x="6858000" y="5867400"/>
              <a:ext cx="533400" cy="685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.VnTime" pitchFamily="34" charset="0"/>
                </a:rPr>
                <a:t>52</a:t>
              </a:r>
            </a:p>
          </p:txBody>
        </p:sp>
        <p:sp>
          <p:nvSpPr>
            <p:cNvPr id="12315" name="Oval 14"/>
            <p:cNvSpPr>
              <a:spLocks noChangeArrowheads="1"/>
            </p:cNvSpPr>
            <p:nvPr/>
          </p:nvSpPr>
          <p:spPr bwMode="auto">
            <a:xfrm>
              <a:off x="7391400" y="5867400"/>
              <a:ext cx="533400" cy="685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.VnTime" pitchFamily="34" charset="0"/>
                </a:rPr>
                <a:t>-40</a:t>
              </a:r>
            </a:p>
          </p:txBody>
        </p:sp>
        <p:sp>
          <p:nvSpPr>
            <p:cNvPr id="12316" name="Oval 14"/>
            <p:cNvSpPr>
              <a:spLocks noChangeArrowheads="1"/>
            </p:cNvSpPr>
            <p:nvPr/>
          </p:nvSpPr>
          <p:spPr bwMode="auto">
            <a:xfrm>
              <a:off x="7924800" y="5867400"/>
              <a:ext cx="533400" cy="685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.VnTime" pitchFamily="34" charset="0"/>
                </a:rPr>
                <a:t>19</a:t>
              </a:r>
            </a:p>
          </p:txBody>
        </p:sp>
        <p:sp>
          <p:nvSpPr>
            <p:cNvPr id="12317" name="Oval 14"/>
            <p:cNvSpPr>
              <a:spLocks noChangeArrowheads="1"/>
            </p:cNvSpPr>
            <p:nvPr/>
          </p:nvSpPr>
          <p:spPr bwMode="auto">
            <a:xfrm>
              <a:off x="8458200" y="5867400"/>
              <a:ext cx="533400" cy="685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.VnTime" pitchFamily="34" charset="0"/>
                </a:rPr>
                <a:t>53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595938" y="1366838"/>
            <a:ext cx="2938462" cy="4181475"/>
            <a:chOff x="5596597" y="1219200"/>
            <a:chExt cx="2937803" cy="4181475"/>
          </a:xfrm>
        </p:grpSpPr>
        <p:sp>
          <p:nvSpPr>
            <p:cNvPr id="12297" name="Text Box 36"/>
            <p:cNvSpPr txBox="1">
              <a:spLocks noChangeArrowheads="1"/>
            </p:cNvSpPr>
            <p:nvPr/>
          </p:nvSpPr>
          <p:spPr bwMode="auto">
            <a:xfrm>
              <a:off x="8001000" y="3657600"/>
              <a:ext cx="533400" cy="523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FFFF66"/>
                  </a:solidFill>
                  <a:latin typeface=".VnTime" pitchFamily="34" charset="0"/>
                </a:rPr>
                <a:t>K</a:t>
              </a:r>
            </a:p>
          </p:txBody>
        </p:sp>
        <p:sp>
          <p:nvSpPr>
            <p:cNvPr id="12298" name="Text Box 37"/>
            <p:cNvSpPr txBox="1">
              <a:spLocks noChangeArrowheads="1"/>
            </p:cNvSpPr>
            <p:nvPr/>
          </p:nvSpPr>
          <p:spPr bwMode="auto">
            <a:xfrm>
              <a:off x="8001000" y="2438400"/>
              <a:ext cx="533400" cy="523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FFFF66"/>
                  </a:solidFill>
                  <a:latin typeface=".VnTime" pitchFamily="34" charset="0"/>
                </a:rPr>
                <a:t>I</a:t>
              </a:r>
            </a:p>
          </p:txBody>
        </p:sp>
        <p:sp>
          <p:nvSpPr>
            <p:cNvPr id="12299" name="Text Box 38"/>
            <p:cNvSpPr txBox="1">
              <a:spLocks noChangeArrowheads="1"/>
            </p:cNvSpPr>
            <p:nvPr/>
          </p:nvSpPr>
          <p:spPr bwMode="auto">
            <a:xfrm>
              <a:off x="8001000" y="4267200"/>
              <a:ext cx="533400" cy="523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FFFF66"/>
                  </a:solidFill>
                  <a:latin typeface=".VnTime" pitchFamily="34" charset="0"/>
                </a:rPr>
                <a:t>D</a:t>
              </a:r>
            </a:p>
          </p:txBody>
        </p:sp>
        <p:sp>
          <p:nvSpPr>
            <p:cNvPr id="12300" name="Text Box 39"/>
            <p:cNvSpPr txBox="1">
              <a:spLocks noChangeArrowheads="1"/>
            </p:cNvSpPr>
            <p:nvPr/>
          </p:nvSpPr>
          <p:spPr bwMode="auto">
            <a:xfrm>
              <a:off x="8001000" y="1828800"/>
              <a:ext cx="533400" cy="523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FFFF66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301" name="Text Box 40"/>
            <p:cNvSpPr txBox="1">
              <a:spLocks noChangeArrowheads="1"/>
            </p:cNvSpPr>
            <p:nvPr/>
          </p:nvSpPr>
          <p:spPr bwMode="auto">
            <a:xfrm>
              <a:off x="8001000" y="1219200"/>
              <a:ext cx="533400" cy="523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FFFF66"/>
                  </a:solidFill>
                  <a:latin typeface=".VnTime" pitchFamily="34" charset="0"/>
                </a:rPr>
                <a:t>N</a:t>
              </a:r>
            </a:p>
          </p:txBody>
        </p:sp>
        <p:sp>
          <p:nvSpPr>
            <p:cNvPr id="12302" name="Text Box 41"/>
            <p:cNvSpPr txBox="1">
              <a:spLocks noChangeArrowheads="1"/>
            </p:cNvSpPr>
            <p:nvPr/>
          </p:nvSpPr>
          <p:spPr bwMode="auto">
            <a:xfrm>
              <a:off x="8001000" y="3048000"/>
              <a:ext cx="533400" cy="523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FFFF66"/>
                  </a:solidFill>
                  <a:latin typeface=".VnTime" pitchFamily="34" charset="0"/>
                </a:rPr>
                <a:t>G</a:t>
              </a:r>
            </a:p>
          </p:txBody>
        </p:sp>
        <p:sp>
          <p:nvSpPr>
            <p:cNvPr id="12303" name="Text Box 44"/>
            <p:cNvSpPr txBox="1">
              <a:spLocks noChangeArrowheads="1"/>
            </p:cNvSpPr>
            <p:nvPr/>
          </p:nvSpPr>
          <p:spPr bwMode="auto">
            <a:xfrm>
              <a:off x="8001000" y="4876800"/>
              <a:ext cx="533400" cy="523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FFFF66"/>
                  </a:solidFill>
                  <a:latin typeface=".VnTime" pitchFamily="34" charset="0"/>
                </a:rPr>
                <a:t>M</a:t>
              </a:r>
            </a:p>
          </p:txBody>
        </p:sp>
        <p:sp>
          <p:nvSpPr>
            <p:cNvPr id="12304" name="Rectangle 42"/>
            <p:cNvSpPr>
              <a:spLocks noChangeArrowheads="1"/>
            </p:cNvSpPr>
            <p:nvPr/>
          </p:nvSpPr>
          <p:spPr bwMode="auto">
            <a:xfrm>
              <a:off x="5678659" y="4904935"/>
              <a:ext cx="152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119 + 21</a:t>
              </a:r>
            </a:p>
          </p:txBody>
        </p:sp>
        <p:sp>
          <p:nvSpPr>
            <p:cNvPr id="12305" name="Rectangle 43"/>
            <p:cNvSpPr>
              <a:spLocks noChangeArrowheads="1"/>
            </p:cNvSpPr>
            <p:nvPr/>
          </p:nvSpPr>
          <p:spPr bwMode="auto">
            <a:xfrm>
              <a:off x="5681003" y="4295335"/>
              <a:ext cx="2778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|-15| + |-37|</a:t>
              </a:r>
            </a:p>
          </p:txBody>
        </p:sp>
        <p:sp>
          <p:nvSpPr>
            <p:cNvPr id="12306" name="Rectangle 44"/>
            <p:cNvSpPr>
              <a:spLocks noChangeArrowheads="1"/>
            </p:cNvSpPr>
            <p:nvPr/>
          </p:nvSpPr>
          <p:spPr bwMode="auto">
            <a:xfrm>
              <a:off x="5681003" y="3657600"/>
              <a:ext cx="28511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(-11) + (-15)</a:t>
              </a:r>
            </a:p>
          </p:txBody>
        </p:sp>
        <p:sp>
          <p:nvSpPr>
            <p:cNvPr id="12307" name="Rectangle 45"/>
            <p:cNvSpPr>
              <a:spLocks noChangeArrowheads="1"/>
            </p:cNvSpPr>
            <p:nvPr/>
          </p:nvSpPr>
          <p:spPr bwMode="auto">
            <a:xfrm>
              <a:off x="5672797" y="3033932"/>
              <a:ext cx="16271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|-53| + 0</a:t>
              </a:r>
            </a:p>
          </p:txBody>
        </p:sp>
        <p:sp>
          <p:nvSpPr>
            <p:cNvPr id="12308" name="Rectangle 46"/>
            <p:cNvSpPr>
              <a:spLocks noChangeArrowheads="1"/>
            </p:cNvSpPr>
            <p:nvPr/>
          </p:nvSpPr>
          <p:spPr bwMode="auto">
            <a:xfrm>
              <a:off x="5596597" y="2452467"/>
              <a:ext cx="25892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 |25| + |15|</a:t>
              </a:r>
            </a:p>
          </p:txBody>
        </p:sp>
        <p:sp>
          <p:nvSpPr>
            <p:cNvPr id="12309" name="Rectangle 47"/>
            <p:cNvSpPr>
              <a:spLocks noChangeArrowheads="1"/>
            </p:cNvSpPr>
            <p:nvPr/>
          </p:nvSpPr>
          <p:spPr bwMode="auto">
            <a:xfrm>
              <a:off x="5638800" y="1828800"/>
              <a:ext cx="223043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(-25) + (-15)</a:t>
              </a:r>
            </a:p>
          </p:txBody>
        </p:sp>
        <p:sp>
          <p:nvSpPr>
            <p:cNvPr id="12310" name="Rectangle 48"/>
            <p:cNvSpPr>
              <a:spLocks noChangeArrowheads="1"/>
            </p:cNvSpPr>
            <p:nvPr/>
          </p:nvSpPr>
          <p:spPr bwMode="auto">
            <a:xfrm>
              <a:off x="5638800" y="1219200"/>
              <a:ext cx="2209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 b="1"/>
                <a:t>(+7) + (+12)</a:t>
              </a:r>
              <a:endParaRPr lang="en-US" sz="2400"/>
            </a:p>
          </p:txBody>
        </p:sp>
      </p:grpSp>
      <p:cxnSp>
        <p:nvCxnSpPr>
          <p:cNvPr id="51" name="Straight Connector 50"/>
          <p:cNvCxnSpPr/>
          <p:nvPr/>
        </p:nvCxnSpPr>
        <p:spPr>
          <a:xfrm rot="5400000">
            <a:off x="2228851" y="3756025"/>
            <a:ext cx="58674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2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B0D30C-23CE-48BE-AA16-A0C966583C68}" type="datetime10">
              <a:rPr lang="en-US"/>
              <a:pPr>
                <a:defRPr/>
              </a:pPr>
              <a:t>23:18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4"/>
          <p:cNvSpPr>
            <a:spLocks noChangeArrowheads="1"/>
          </p:cNvSpPr>
          <p:nvPr/>
        </p:nvSpPr>
        <p:spPr bwMode="auto">
          <a:xfrm>
            <a:off x="990600" y="5943600"/>
            <a:ext cx="762000" cy="685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latin typeface=".VnTime" pitchFamily="34" charset="0"/>
              </a:rPr>
              <a:t>-26</a:t>
            </a:r>
          </a:p>
        </p:txBody>
      </p:sp>
      <p:sp>
        <p:nvSpPr>
          <p:cNvPr id="13315" name="Oval 15"/>
          <p:cNvSpPr>
            <a:spLocks noChangeArrowheads="1"/>
          </p:cNvSpPr>
          <p:nvPr/>
        </p:nvSpPr>
        <p:spPr bwMode="auto">
          <a:xfrm>
            <a:off x="2057400" y="5943600"/>
            <a:ext cx="762000" cy="685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latin typeface=".VnTime" pitchFamily="34" charset="0"/>
              </a:rPr>
              <a:t>40</a:t>
            </a:r>
          </a:p>
        </p:txBody>
      </p:sp>
      <p:sp>
        <p:nvSpPr>
          <p:cNvPr id="13316" name="Oval 16"/>
          <p:cNvSpPr>
            <a:spLocks noChangeArrowheads="1"/>
          </p:cNvSpPr>
          <p:nvPr/>
        </p:nvSpPr>
        <p:spPr bwMode="auto">
          <a:xfrm>
            <a:off x="3152775" y="5943600"/>
            <a:ext cx="766763" cy="6635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latin typeface=".VnTime" pitchFamily="34" charset="0"/>
              </a:rPr>
              <a:t>140</a:t>
            </a:r>
          </a:p>
        </p:txBody>
      </p:sp>
      <p:sp>
        <p:nvSpPr>
          <p:cNvPr id="13317" name="Oval 17"/>
          <p:cNvSpPr>
            <a:spLocks noChangeArrowheads="1"/>
          </p:cNvSpPr>
          <p:nvPr/>
        </p:nvSpPr>
        <p:spPr bwMode="auto">
          <a:xfrm>
            <a:off x="4191000" y="5943600"/>
            <a:ext cx="762000" cy="685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latin typeface=".VnTime" pitchFamily="34" charset="0"/>
              </a:rPr>
              <a:t>52</a:t>
            </a:r>
          </a:p>
        </p:txBody>
      </p:sp>
      <p:sp>
        <p:nvSpPr>
          <p:cNvPr id="13318" name="Oval 18"/>
          <p:cNvSpPr>
            <a:spLocks noChangeArrowheads="1"/>
          </p:cNvSpPr>
          <p:nvPr/>
        </p:nvSpPr>
        <p:spPr bwMode="auto">
          <a:xfrm>
            <a:off x="5181600" y="5943600"/>
            <a:ext cx="762000" cy="685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latin typeface=".VnTime" pitchFamily="34" charset="0"/>
              </a:rPr>
              <a:t>-40</a:t>
            </a:r>
          </a:p>
        </p:txBody>
      </p:sp>
      <p:sp>
        <p:nvSpPr>
          <p:cNvPr id="13319" name="Oval 19"/>
          <p:cNvSpPr>
            <a:spLocks noChangeArrowheads="1"/>
          </p:cNvSpPr>
          <p:nvPr/>
        </p:nvSpPr>
        <p:spPr bwMode="auto">
          <a:xfrm>
            <a:off x="6172200" y="5943600"/>
            <a:ext cx="766763" cy="6635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latin typeface=".VnTime" pitchFamily="34" charset="0"/>
              </a:rPr>
              <a:t>19</a:t>
            </a:r>
          </a:p>
        </p:txBody>
      </p:sp>
      <p:sp>
        <p:nvSpPr>
          <p:cNvPr id="13320" name="Oval 35"/>
          <p:cNvSpPr>
            <a:spLocks noChangeArrowheads="1"/>
          </p:cNvSpPr>
          <p:nvPr/>
        </p:nvSpPr>
        <p:spPr bwMode="auto">
          <a:xfrm>
            <a:off x="7162800" y="5943600"/>
            <a:ext cx="762000" cy="685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latin typeface=".VnTime" pitchFamily="34" charset="0"/>
              </a:rPr>
              <a:t>53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7580313" y="1219200"/>
            <a:ext cx="649287" cy="7715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FF66"/>
                </a:solidFill>
                <a:latin typeface=".VnTime" pitchFamily="34" charset="0"/>
              </a:rPr>
              <a:t>K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3429000" y="3352800"/>
            <a:ext cx="609600" cy="7715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FF66"/>
                </a:solidFill>
                <a:latin typeface=".VnTime" pitchFamily="34" charset="0"/>
              </a:rPr>
              <a:t>I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7580313" y="2286000"/>
            <a:ext cx="609600" cy="769938"/>
          </a:xfrm>
          <a:prstGeom prst="rect">
            <a:avLst/>
          </a:prstGeom>
          <a:solidFill>
            <a:schemeClr val="hlink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FF66"/>
                </a:solidFill>
                <a:latin typeface=".VnTime" pitchFamily="34" charset="0"/>
              </a:rPr>
              <a:t>D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429000" y="2362200"/>
            <a:ext cx="609600" cy="7715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FF66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3429000" y="1295400"/>
            <a:ext cx="609600" cy="7715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FF66"/>
                </a:solidFill>
                <a:latin typeface=".VnTime" pitchFamily="34" charset="0"/>
              </a:rPr>
              <a:t>N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3429000" y="4343400"/>
            <a:ext cx="609600" cy="769938"/>
          </a:xfrm>
          <a:prstGeom prst="rect">
            <a:avLst/>
          </a:prstGeom>
          <a:solidFill>
            <a:schemeClr val="hlink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FF66"/>
                </a:solidFill>
                <a:latin typeface=".VnTime" pitchFamily="34" charset="0"/>
              </a:rPr>
              <a:t>G</a:t>
            </a: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7580313" y="3276600"/>
            <a:ext cx="609600" cy="7715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FF66"/>
                </a:solidFill>
                <a:latin typeface=".VnTime" pitchFamily="34" charset="0"/>
              </a:rPr>
              <a:t>M</a:t>
            </a:r>
          </a:p>
        </p:txBody>
      </p:sp>
      <p:sp>
        <p:nvSpPr>
          <p:cNvPr id="13328" name="TextBox 18"/>
          <p:cNvSpPr txBox="1">
            <a:spLocks noChangeArrowheads="1"/>
          </p:cNvSpPr>
          <p:nvPr/>
        </p:nvSpPr>
        <p:spPr bwMode="auto">
          <a:xfrm>
            <a:off x="762000" y="990600"/>
            <a:ext cx="25876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/>
              <a:t/>
            </a:r>
            <a:br>
              <a:rPr lang="pt-BR" sz="3200"/>
            </a:br>
            <a:r>
              <a:rPr lang="pt-BR" sz="3200" b="1"/>
              <a:t>(+7) + (+12)</a:t>
            </a:r>
          </a:p>
          <a:p>
            <a:endParaRPr lang="en-US" sz="3200" b="1"/>
          </a:p>
          <a:p>
            <a:r>
              <a:rPr lang="en-US" sz="3200" b="1"/>
              <a:t>(-25) + (-15)</a:t>
            </a:r>
          </a:p>
          <a:p>
            <a:endParaRPr lang="en-US" sz="3200" b="1"/>
          </a:p>
          <a:p>
            <a:r>
              <a:rPr lang="en-US" sz="3200" b="1"/>
              <a:t>|25| + |15|</a:t>
            </a:r>
          </a:p>
          <a:p>
            <a:endParaRPr lang="en-US" sz="3200" b="1"/>
          </a:p>
          <a:p>
            <a:r>
              <a:rPr lang="en-US" sz="3200" b="1"/>
              <a:t>|-53| + 0</a:t>
            </a:r>
          </a:p>
          <a:p>
            <a:endParaRPr lang="en-US" sz="3200"/>
          </a:p>
          <a:p>
            <a:r>
              <a:rPr lang="en-US" sz="3200"/>
              <a:t> </a:t>
            </a:r>
            <a:endParaRPr lang="en-US"/>
          </a:p>
        </p:txBody>
      </p:sp>
      <p:sp>
        <p:nvSpPr>
          <p:cNvPr id="13329" name="TextBox 19"/>
          <p:cNvSpPr txBox="1">
            <a:spLocks noChangeArrowheads="1"/>
          </p:cNvSpPr>
          <p:nvPr/>
        </p:nvSpPr>
        <p:spPr bwMode="auto">
          <a:xfrm>
            <a:off x="4868863" y="496888"/>
            <a:ext cx="23796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/>
          </a:p>
          <a:p>
            <a:endParaRPr lang="en-US" sz="3200" b="1"/>
          </a:p>
          <a:p>
            <a:r>
              <a:rPr lang="en-US" sz="3200" b="1"/>
              <a:t>(-11)+ (-15)</a:t>
            </a:r>
          </a:p>
          <a:p>
            <a:endParaRPr lang="en-US" sz="3200" b="1"/>
          </a:p>
          <a:p>
            <a:r>
              <a:rPr lang="en-US" sz="3200" b="1"/>
              <a:t>|-15| + |-37|</a:t>
            </a:r>
          </a:p>
          <a:p>
            <a:endParaRPr lang="en-US" sz="3200" b="1"/>
          </a:p>
          <a:p>
            <a:r>
              <a:rPr lang="en-US" sz="3200" b="1"/>
              <a:t>119 + 21</a:t>
            </a:r>
          </a:p>
        </p:txBody>
      </p:sp>
      <p:sp>
        <p:nvSpPr>
          <p:cNvPr id="1333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09650" y="198438"/>
            <a:ext cx="77724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TIẾP SỨC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31" name="Picture 17" descr="3D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5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026CCA-E7FA-4986-9E28-289124560E59}" type="datetime10">
              <a:rPr lang="en-US"/>
              <a:pPr>
                <a:defRPr/>
              </a:pPr>
              <a:t>23:18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069 L -0.70608 0.56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2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9759E-6 L -0.13906 0.25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0069 L -0.47066 0.26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1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67438E-6 L -0.36233 0.410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2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069 L 0.2 0.398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1841E-6 L 0.30416 0.55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2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0046 L 0.41667 0.110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0" grpId="0" animBg="1"/>
      <p:bldP spid="26661" grpId="0" animBg="1"/>
      <p:bldP spid="26662" grpId="0" animBg="1"/>
      <p:bldP spid="26663" grpId="0" animBg="1"/>
      <p:bldP spid="26664" grpId="0" animBg="1"/>
      <p:bldP spid="26665" grpId="0" animBg="1"/>
      <p:bldP spid="266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/>
          </p:nvPr>
        </p:nvSpPr>
        <p:spPr>
          <a:xfrm>
            <a:off x="152400" y="404813"/>
            <a:ext cx="6248400" cy="6019800"/>
          </a:xfrm>
        </p:spPr>
        <p:txBody>
          <a:bodyPr/>
          <a:lstStyle/>
          <a:p>
            <a:pPr marL="0" indent="339725" algn="just" eaLnBrk="1" hangingPunct="1">
              <a:lnSpc>
                <a:spcPct val="130000"/>
              </a:lnSpc>
              <a:spcBef>
                <a:spcPts val="1200"/>
              </a:spcBef>
              <a:buFont typeface="Arial" charset="0"/>
              <a:buNone/>
            </a:pPr>
            <a:r>
              <a:rPr lang="en-US" sz="25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Kim </a:t>
            </a:r>
            <a:r>
              <a:rPr lang="en-US" sz="25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Đồng</a:t>
            </a:r>
            <a:r>
              <a:rPr lang="en-US" sz="25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tên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thật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là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Nông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Văn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Dền</a:t>
            </a:r>
            <a:r>
              <a:rPr lang="en-US" sz="2500" b="1" dirty="0" smtClean="0">
                <a:latin typeface="Arial" charset="0"/>
                <a:cs typeface="Arial" charset="0"/>
              </a:rPr>
              <a:t> (</a:t>
            </a:r>
            <a:r>
              <a:rPr lang="en-US" sz="2500" b="1" dirty="0" err="1" smtClean="0">
                <a:latin typeface="Arial" charset="0"/>
                <a:cs typeface="Arial" charset="0"/>
              </a:rPr>
              <a:t>sinh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năm</a:t>
            </a:r>
            <a:r>
              <a:rPr lang="en-US" sz="2500" b="1" dirty="0" smtClean="0">
                <a:latin typeface="Arial" charset="0"/>
                <a:cs typeface="Arial" charset="0"/>
              </a:rPr>
              <a:t> 1928), </a:t>
            </a:r>
            <a:r>
              <a:rPr lang="en-US" sz="2500" b="1" dirty="0" err="1" smtClean="0">
                <a:latin typeface="Arial" charset="0"/>
                <a:cs typeface="Arial" charset="0"/>
              </a:rPr>
              <a:t>người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dân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tộc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Nùng</a:t>
            </a:r>
            <a:r>
              <a:rPr lang="en-US" sz="2500" b="1" dirty="0" smtClean="0">
                <a:latin typeface="Arial" charset="0"/>
                <a:cs typeface="Arial" charset="0"/>
              </a:rPr>
              <a:t>, </a:t>
            </a:r>
            <a:r>
              <a:rPr lang="en-US" sz="2500" b="1" dirty="0" err="1" smtClean="0">
                <a:latin typeface="Arial" charset="0"/>
                <a:cs typeface="Arial" charset="0"/>
              </a:rPr>
              <a:t>quê</a:t>
            </a:r>
            <a:r>
              <a:rPr lang="en-US" sz="2500" b="1" dirty="0" smtClean="0">
                <a:latin typeface="Arial" charset="0"/>
                <a:cs typeface="Arial" charset="0"/>
              </a:rPr>
              <a:t> ở </a:t>
            </a:r>
            <a:r>
              <a:rPr lang="en-US" sz="2500" b="1" dirty="0" err="1" smtClean="0">
                <a:latin typeface="Arial" charset="0"/>
                <a:cs typeface="Arial" charset="0"/>
              </a:rPr>
              <a:t>tỉnh</a:t>
            </a:r>
            <a:r>
              <a:rPr lang="en-US" sz="2500" b="1" dirty="0" smtClean="0">
                <a:latin typeface="Arial" charset="0"/>
                <a:cs typeface="Arial" charset="0"/>
              </a:rPr>
              <a:t> Cao </a:t>
            </a:r>
            <a:r>
              <a:rPr lang="en-US" sz="2500" b="1" dirty="0" err="1" smtClean="0">
                <a:latin typeface="Arial" charset="0"/>
                <a:cs typeface="Arial" charset="0"/>
              </a:rPr>
              <a:t>Bằng</a:t>
            </a:r>
            <a:r>
              <a:rPr lang="en-US" sz="2500" b="1" dirty="0" smtClean="0">
                <a:latin typeface="Arial" charset="0"/>
                <a:cs typeface="Arial" charset="0"/>
              </a:rPr>
              <a:t>.</a:t>
            </a:r>
          </a:p>
          <a:p>
            <a:pPr marL="0" indent="339725" algn="just" eaLnBrk="1" hangingPunct="1">
              <a:lnSpc>
                <a:spcPct val="130000"/>
              </a:lnSpc>
              <a:spcBef>
                <a:spcPts val="800"/>
              </a:spcBef>
              <a:buFont typeface="Arial" charset="0"/>
              <a:buNone/>
            </a:pPr>
            <a:r>
              <a:rPr lang="en-US" sz="2500" b="1" dirty="0" err="1" smtClean="0">
                <a:latin typeface="Arial" charset="0"/>
                <a:cs typeface="Arial" charset="0"/>
              </a:rPr>
              <a:t>Từ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thuở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nhỏ</a:t>
            </a:r>
            <a:r>
              <a:rPr lang="en-US" sz="2500" b="1" dirty="0" smtClean="0">
                <a:latin typeface="Arial" charset="0"/>
                <a:cs typeface="Arial" charset="0"/>
              </a:rPr>
              <a:t> Kim </a:t>
            </a:r>
            <a:r>
              <a:rPr lang="en-US" sz="2500" b="1" dirty="0" err="1" smtClean="0">
                <a:latin typeface="Arial" charset="0"/>
                <a:cs typeface="Arial" charset="0"/>
              </a:rPr>
              <a:t>Đồng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đã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có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lòng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yêu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nước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và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căm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ghét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giặc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Pháp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sâu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sắc</a:t>
            </a:r>
            <a:r>
              <a:rPr lang="en-US" sz="2500" b="1" dirty="0" smtClean="0">
                <a:latin typeface="Arial" charset="0"/>
                <a:cs typeface="Arial" charset="0"/>
              </a:rPr>
              <a:t>. </a:t>
            </a:r>
            <a:r>
              <a:rPr lang="en-US" sz="2500" b="1" dirty="0" err="1" smtClean="0">
                <a:latin typeface="Arial" charset="0"/>
                <a:cs typeface="Arial" charset="0"/>
              </a:rPr>
              <a:t>Anh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tích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cực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tham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gia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các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công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việc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giao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liên</a:t>
            </a:r>
            <a:r>
              <a:rPr lang="en-US" sz="2500" b="1" dirty="0" smtClean="0">
                <a:latin typeface="Arial" charset="0"/>
                <a:cs typeface="Arial" charset="0"/>
              </a:rPr>
              <a:t>, </a:t>
            </a:r>
            <a:r>
              <a:rPr lang="en-US" sz="2500" b="1" dirty="0" err="1" smtClean="0">
                <a:latin typeface="Arial" charset="0"/>
                <a:cs typeface="Arial" charset="0"/>
              </a:rPr>
              <a:t>bảo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vệ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cán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bộ</a:t>
            </a:r>
            <a:r>
              <a:rPr lang="en-US" sz="2500" b="1" dirty="0" smtClean="0">
                <a:latin typeface="Arial" charset="0"/>
                <a:cs typeface="Arial" charset="0"/>
              </a:rPr>
              <a:t>, </a:t>
            </a:r>
            <a:r>
              <a:rPr lang="en-US" sz="2500" b="1" dirty="0" err="1" smtClean="0">
                <a:latin typeface="Arial" charset="0"/>
                <a:cs typeface="Arial" charset="0"/>
              </a:rPr>
              <a:t>tiếp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tế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lương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thực</a:t>
            </a:r>
            <a:r>
              <a:rPr lang="en-US" sz="2500" b="1" dirty="0" smtClean="0">
                <a:latin typeface="Arial" charset="0"/>
                <a:cs typeface="Arial" charset="0"/>
              </a:rPr>
              <a:t>,...</a:t>
            </a:r>
          </a:p>
          <a:p>
            <a:pPr marL="0" indent="339725" algn="just" eaLnBrk="1" hangingPunct="1">
              <a:lnSpc>
                <a:spcPct val="130000"/>
              </a:lnSpc>
              <a:spcBef>
                <a:spcPts val="800"/>
              </a:spcBef>
              <a:buFont typeface="Arial" charset="0"/>
              <a:buNone/>
            </a:pPr>
            <a:r>
              <a:rPr lang="en-US" sz="2500" b="1" dirty="0" err="1" smtClean="0">
                <a:latin typeface="Arial" charset="0"/>
                <a:cs typeface="Arial" charset="0"/>
              </a:rPr>
              <a:t>Nhưng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không</a:t>
            </a:r>
            <a:r>
              <a:rPr lang="en-US" sz="2500" b="1" dirty="0" smtClean="0">
                <a:latin typeface="Arial" charset="0"/>
                <a:cs typeface="Arial" charset="0"/>
              </a:rPr>
              <a:t> may </a:t>
            </a:r>
            <a:r>
              <a:rPr lang="en-US" sz="2500" b="1" dirty="0" err="1" smtClean="0">
                <a:latin typeface="Arial" charset="0"/>
                <a:cs typeface="Arial" charset="0"/>
              </a:rPr>
              <a:t>trong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một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lần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đi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liên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lạc</a:t>
            </a:r>
            <a:r>
              <a:rPr lang="en-US" sz="2500" b="1" dirty="0" smtClean="0">
                <a:latin typeface="Arial" charset="0"/>
                <a:cs typeface="Arial" charset="0"/>
              </a:rPr>
              <a:t>, </a:t>
            </a:r>
            <a:r>
              <a:rPr lang="en-US" sz="2500" b="1" dirty="0" err="1" smtClean="0">
                <a:latin typeface="Arial" charset="0"/>
                <a:cs typeface="Arial" charset="0"/>
              </a:rPr>
              <a:t>anh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đã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hy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sinh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khi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vừa</a:t>
            </a:r>
            <a:r>
              <a:rPr lang="en-US" sz="2500" b="1" dirty="0" smtClean="0">
                <a:latin typeface="Arial" charset="0"/>
                <a:cs typeface="Arial" charset="0"/>
              </a:rPr>
              <a:t> </a:t>
            </a:r>
            <a:r>
              <a:rPr lang="en-US" sz="2500" b="1" dirty="0" err="1" smtClean="0">
                <a:latin typeface="Arial" charset="0"/>
                <a:cs typeface="Arial" charset="0"/>
              </a:rPr>
              <a:t>tròn</a:t>
            </a:r>
            <a:r>
              <a:rPr lang="en-US" sz="2500" b="1" dirty="0" smtClean="0">
                <a:latin typeface="Arial" charset="0"/>
                <a:cs typeface="Arial" charset="0"/>
              </a:rPr>
              <a:t> 15 </a:t>
            </a:r>
            <a:r>
              <a:rPr lang="en-US" sz="2500" b="1" dirty="0" err="1" smtClean="0">
                <a:latin typeface="Arial" charset="0"/>
                <a:cs typeface="Arial" charset="0"/>
              </a:rPr>
              <a:t>tuổi</a:t>
            </a:r>
            <a:r>
              <a:rPr lang="en-US" sz="2500" b="1" dirty="0" smtClean="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9A290A-A5BE-4B1E-824F-159BA76D70AA}" type="datetime10">
              <a:rPr lang="en-US"/>
              <a:pPr>
                <a:defRPr/>
              </a:pPr>
              <a:t>23:18</a:t>
            </a:fld>
            <a:endParaRPr lang="en-US"/>
          </a:p>
        </p:txBody>
      </p:sp>
      <p:pic>
        <p:nvPicPr>
          <p:cNvPr id="14340" name="Picture 4" descr="http://www.baobinhdinh.com.vn/562/2003/2/2011/images/temkimd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163" y="727075"/>
            <a:ext cx="2362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/>
          <p:cNvSpPr txBox="1">
            <a:spLocks noChangeArrowheads="1"/>
          </p:cNvSpPr>
          <p:nvPr/>
        </p:nvSpPr>
        <p:spPr bwMode="gray">
          <a:xfrm>
            <a:off x="2454275" y="288925"/>
            <a:ext cx="4419600" cy="1076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CỘNG HAI SỐ NGUYÊN CÙNG DẤU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030788" y="3135313"/>
            <a:ext cx="3733800" cy="35401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73075" y="3108325"/>
            <a:ext cx="3733800" cy="3538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   </a:t>
            </a:r>
          </a:p>
          <a:p>
            <a:pPr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81188" y="1881188"/>
            <a:ext cx="2986087" cy="646112"/>
            <a:chOff x="1881955" y="1880853"/>
            <a:chExt cx="2984996" cy="646331"/>
          </a:xfrm>
        </p:grpSpPr>
        <p:sp>
          <p:nvSpPr>
            <p:cNvPr id="17417" name="Rectangle 8"/>
            <p:cNvSpPr>
              <a:spLocks noChangeArrowheads="1"/>
            </p:cNvSpPr>
            <p:nvPr/>
          </p:nvSpPr>
          <p:spPr bwMode="gray">
            <a:xfrm rot="-2344453">
              <a:off x="2173948" y="2195285"/>
              <a:ext cx="2693003" cy="6987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 rot="19209246">
              <a:off x="1881955" y="1880853"/>
              <a:ext cx="21121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CỘNG HAI SỐ NGUYÊN DƯƠNG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267200" y="2012950"/>
            <a:ext cx="2952750" cy="646113"/>
            <a:chOff x="4267407" y="2012291"/>
            <a:chExt cx="2952958" cy="646113"/>
          </a:xfrm>
        </p:grpSpPr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 rot="2451070">
              <a:off x="5366034" y="2012291"/>
              <a:ext cx="1854331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CỘNG HAI SỐ NGUYÊN ÂM</a:t>
              </a: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gray">
            <a:xfrm rot="2243471">
              <a:off x="4267407" y="2217079"/>
              <a:ext cx="2821187" cy="5556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65C388D-0A71-4501-9237-A3433212D9A1}" type="datetime10">
              <a:rPr lang="en-US"/>
              <a:pPr>
                <a:defRPr/>
              </a:pPr>
              <a:t>23:18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0" descr="Picture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505450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0" descr="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46038"/>
            <a:ext cx="1098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308350" y="439738"/>
            <a:ext cx="2409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66"/>
                </a:solidFill>
              </a:rPr>
              <a:t>DẶN DÒ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6075" y="1555750"/>
            <a:ext cx="8305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39725" indent="-339725" algn="just">
              <a:buFont typeface="Courier New" pitchFamily="49" charset="0"/>
              <a:buChar char="o"/>
              <a:defRPr/>
            </a:pPr>
            <a:r>
              <a:rPr lang="en-US" sz="3200" b="1" dirty="0" err="1">
                <a:solidFill>
                  <a:srgbClr val="214200"/>
                </a:solidFill>
              </a:rPr>
              <a:t>Nắm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vững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quy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tắc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cộng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hai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số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nguyên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cùng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dấu</a:t>
            </a:r>
            <a:r>
              <a:rPr lang="en-US" sz="3200" b="1" dirty="0">
                <a:solidFill>
                  <a:srgbClr val="214200"/>
                </a:solidFill>
              </a:rPr>
              <a:t>.</a:t>
            </a:r>
          </a:p>
          <a:p>
            <a:pPr algn="just">
              <a:buFont typeface="Courier New" pitchFamily="49" charset="0"/>
              <a:buChar char="o"/>
              <a:defRPr/>
            </a:pPr>
            <a:endParaRPr lang="en-US" sz="3200" b="1" dirty="0">
              <a:solidFill>
                <a:srgbClr val="214200"/>
              </a:solidFill>
            </a:endParaRPr>
          </a:p>
          <a:p>
            <a:pPr marL="339725" indent="-339725" algn="just">
              <a:buFont typeface="Courier New" pitchFamily="49" charset="0"/>
              <a:buChar char="o"/>
              <a:defRPr/>
            </a:pPr>
            <a:r>
              <a:rPr lang="en-US" sz="3200" b="1" dirty="0" err="1">
                <a:solidFill>
                  <a:srgbClr val="214200"/>
                </a:solidFill>
              </a:rPr>
              <a:t>Làm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các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bài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tập</a:t>
            </a:r>
            <a:r>
              <a:rPr lang="en-US" sz="3200" b="1" dirty="0">
                <a:solidFill>
                  <a:srgbClr val="214200"/>
                </a:solidFill>
              </a:rPr>
              <a:t> 23, 24, 26 SGK </a:t>
            </a:r>
            <a:r>
              <a:rPr lang="en-US" sz="3200" b="1" dirty="0" err="1">
                <a:solidFill>
                  <a:srgbClr val="214200"/>
                </a:solidFill>
              </a:rPr>
              <a:t>trang</a:t>
            </a:r>
            <a:r>
              <a:rPr lang="en-US" sz="3200" b="1" dirty="0">
                <a:solidFill>
                  <a:srgbClr val="214200"/>
                </a:solidFill>
              </a:rPr>
              <a:t> 75 </a:t>
            </a:r>
            <a:r>
              <a:rPr lang="en-US" sz="3200" b="1" dirty="0" err="1">
                <a:solidFill>
                  <a:srgbClr val="214200"/>
                </a:solidFill>
              </a:rPr>
              <a:t>va</a:t>
            </a:r>
            <a:r>
              <a:rPr lang="en-US" sz="3200" b="1" dirty="0">
                <a:solidFill>
                  <a:srgbClr val="214200"/>
                </a:solidFill>
              </a:rPr>
              <a:t>̀ </a:t>
            </a:r>
            <a:r>
              <a:rPr lang="en-US" sz="3200" b="1" dirty="0" err="1">
                <a:solidFill>
                  <a:srgbClr val="214200"/>
                </a:solidFill>
              </a:rPr>
              <a:t>các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bài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tập</a:t>
            </a:r>
            <a:r>
              <a:rPr lang="en-US" sz="3200" b="1" dirty="0">
                <a:solidFill>
                  <a:srgbClr val="214200"/>
                </a:solidFill>
              </a:rPr>
              <a:t> 36, 39 SBT </a:t>
            </a:r>
            <a:r>
              <a:rPr lang="en-US" sz="3200" b="1" dirty="0" err="1">
                <a:solidFill>
                  <a:srgbClr val="214200"/>
                </a:solidFill>
              </a:rPr>
              <a:t>trang</a:t>
            </a:r>
            <a:r>
              <a:rPr lang="en-US" sz="3200" b="1" dirty="0">
                <a:solidFill>
                  <a:srgbClr val="214200"/>
                </a:solidFill>
              </a:rPr>
              <a:t> 59.</a:t>
            </a:r>
          </a:p>
          <a:p>
            <a:pPr algn="just">
              <a:buFont typeface="Courier New" pitchFamily="49" charset="0"/>
              <a:buChar char="o"/>
              <a:defRPr/>
            </a:pPr>
            <a:endParaRPr lang="en-US" sz="3200" b="1" dirty="0">
              <a:solidFill>
                <a:srgbClr val="214200"/>
              </a:solidFill>
            </a:endParaRPr>
          </a:p>
          <a:p>
            <a:pPr marL="339725" indent="-339725" algn="just">
              <a:buFont typeface="Courier New" pitchFamily="49" charset="0"/>
              <a:buChar char="o"/>
              <a:defRPr/>
            </a:pPr>
            <a:r>
              <a:rPr lang="en-US" sz="3200" b="1" dirty="0" err="1">
                <a:solidFill>
                  <a:srgbClr val="214200"/>
                </a:solidFill>
              </a:rPr>
              <a:t>Xem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trước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bài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smtClean="0">
                <a:solidFill>
                  <a:srgbClr val="214200"/>
                </a:solidFill>
              </a:rPr>
              <a:t>5: </a:t>
            </a:r>
            <a:r>
              <a:rPr lang="en-US" sz="3200" b="1" dirty="0">
                <a:solidFill>
                  <a:srgbClr val="214200"/>
                </a:solidFill>
              </a:rPr>
              <a:t>“</a:t>
            </a:r>
            <a:r>
              <a:rPr lang="en-US" sz="3200" b="1" dirty="0" err="1">
                <a:solidFill>
                  <a:srgbClr val="214200"/>
                </a:solidFill>
              </a:rPr>
              <a:t>Cộng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hai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số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nguyên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khác</a:t>
            </a:r>
            <a:r>
              <a:rPr lang="en-US" sz="3200" b="1" dirty="0">
                <a:solidFill>
                  <a:srgbClr val="214200"/>
                </a:solidFill>
              </a:rPr>
              <a:t> </a:t>
            </a:r>
            <a:r>
              <a:rPr lang="en-US" sz="3200" b="1" dirty="0" err="1">
                <a:solidFill>
                  <a:srgbClr val="214200"/>
                </a:solidFill>
              </a:rPr>
              <a:t>dấu</a:t>
            </a:r>
            <a:r>
              <a:rPr lang="en-US" sz="3200" b="1" dirty="0">
                <a:solidFill>
                  <a:srgbClr val="214200"/>
                </a:solidFill>
              </a:rPr>
              <a:t>.”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F9B8E8-670A-4B3E-9AC6-86C140254C1E}" type="datetime10">
              <a:rPr lang="en-US"/>
              <a:pPr>
                <a:defRPr/>
              </a:pPr>
              <a:t>23:18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2133600"/>
            <a:ext cx="8839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C02500"/>
                </a:solidFill>
              </a:rPr>
              <a:t>XIN CHÂN THÀNH CẢM ƠN QUÝ THẦY CÔ VÀ CÁC BẠN ĐÃ CHÚ Ý THEO DÕI.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388" y="260350"/>
            <a:ext cx="2376487" cy="1905000"/>
            <a:chOff x="3115" y="0"/>
            <a:chExt cx="2170" cy="2486"/>
          </a:xfrm>
        </p:grpSpPr>
        <p:grpSp>
          <p:nvGrpSpPr>
            <p:cNvPr id="1435" name="Group 4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567" name="Oval 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" name="Oval 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" name="Group 7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565" name="Oval 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" name="Oval 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" name="Group 10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563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4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" name="Group 13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439" name="Group 14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561" name="Oval 15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" name="Oval 16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0" name="Group 17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463" name="Group 18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55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0" name="Freeform 20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4" name="Group 21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557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8" name="Freeform 23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5" name="Group 24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55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6" name="Freeform 26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6" name="Group 27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553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4" name="Freeform 29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7" name="Group 30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55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2" name="Freeform 32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8" name="Group 33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549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0" name="Freeform 35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9" name="Group 36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54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8" name="Freeform 38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0" name="Group 39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545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6" name="Freeform 41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1" name="Group 42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54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4" name="Freeform 44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2" name="Group 45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541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2" name="Freeform 47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3" name="Group 48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53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0" name="Freeform 50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4" name="Group 51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537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8" name="Freeform 53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5" name="Group 54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53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6" name="Freeform 56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6" name="Group 57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533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4" name="Freeform 59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7" name="Group 60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53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2" name="Freeform 62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8" name="Group 63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529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0" name="Freeform 65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9" name="Group 66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52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8" name="Freeform 68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0" name="Group 69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525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6" name="Freeform 71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" name="Group 72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52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4" name="Freeform 74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2" name="Group 75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521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2" name="Freeform 77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3" name="Group 78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51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0" name="Freeform 80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84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5" name="Freeform 82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86" name="Group 83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517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8" name="Freeform 85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7" name="Group 86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51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6" name="Freeform 88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8" name="Group 89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513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4" name="Freeform 91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9" name="Group 92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51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2" name="Freeform 94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0" name="Group 95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509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0" name="Freeform 9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1" name="Group 98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50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8" name="Freeform 100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2" name="Group 101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505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6" name="Freeform 103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3" name="Group 104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50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4" name="Freeform 106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4" name="Group 107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501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2" name="Freeform 109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5" name="Group 110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9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0" name="Freeform 112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6" name="Group 113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97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8" name="Freeform 115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41" name="Freeform 116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" name="Arc 117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" name="Arc 118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" name="Arc 119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" name="Arc 120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" name="Arc 121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7" name="Arc 122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8" name="Arc 123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9" name="Arc 124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" name="Freeform 125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" name="Freeform 126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2" name="Arc 127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3" name="Arc 128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" name="Arc 129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" name="Freeform 130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" name="Freeform 131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7" name="Freeform 132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8" name="Freeform 133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9" name="Freeform 134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0" name="Freeform 135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1" name="Freeform 136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2" name="Freeform 137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81" name="Group 138"/>
          <p:cNvGrpSpPr>
            <a:grpSpLocks/>
          </p:cNvGrpSpPr>
          <p:nvPr/>
        </p:nvGrpSpPr>
        <p:grpSpPr bwMode="auto">
          <a:xfrm>
            <a:off x="6553200" y="0"/>
            <a:ext cx="2376488" cy="1905000"/>
            <a:chOff x="3115" y="0"/>
            <a:chExt cx="2170" cy="2486"/>
          </a:xfrm>
        </p:grpSpPr>
        <p:grpSp>
          <p:nvGrpSpPr>
            <p:cNvPr id="1301" name="Group 13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33" name="Oval 14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" name="Oval 14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" name="Group 14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31" name="Oval 14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2" name="Oval 14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3" name="Group 14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29" name="Oval 1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0" name="Oval 1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4" name="Group 14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05" name="Group 14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27" name="Oval 15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8" name="Oval 15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6" name="Group 15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29" name="Group 15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25" name="Freeform 15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6" name="Freeform 15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0" name="Group 15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23" name="Freeform 15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4" name="Freeform 15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1" name="Group 15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21" name="Freeform 16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2" name="Freeform 16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2" name="Group 16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19" name="Freeform 16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0" name="Freeform 16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3" name="Group 16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17" name="Freeform 16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8" name="Freeform 16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4" name="Group 16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15" name="Freeform 16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6" name="Freeform 17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" name="Group 17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13" name="Freeform 17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4" name="Freeform 17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" name="Group 17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11" name="Freeform 17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2" name="Freeform 17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" name="Group 17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09" name="Freeform 17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0" name="Freeform 17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" name="Group 18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07" name="Freeform 18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8" name="Freeform 18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9" name="Group 18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05" name="Freeform 18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6" name="Freeform 18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0" name="Group 18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03" name="Freeform 18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4" name="Freeform 18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1" name="Group 18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01" name="Freeform 19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2" name="Freeform 19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2" name="Group 19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99" name="Freeform 19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0" name="Freeform 19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3" name="Group 19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97" name="Freeform 19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8" name="Freeform 19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4" name="Group 19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95" name="Freeform 19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6" name="Freeform 20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5" name="Group 20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93" name="Freeform 20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4" name="Freeform 20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6" name="Group 20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91" name="Freeform 20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2" name="Freeform 20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7" name="Group 20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89" name="Freeform 20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0" name="Freeform 20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" name="Group 21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87" name="Freeform 21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8" name="Freeform 21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" name="Group 21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85" name="Freeform 21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6" name="Freeform 21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0" name="Freeform 21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" name="Freeform 21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52" name="Group 21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83" name="Freeform 21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" name="Freeform 22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3" name="Group 22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81" name="Freeform 22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2" name="Freeform 22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4" name="Group 22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79" name="Freeform 22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0" name="Freeform 22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5" name="Group 22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77" name="Freeform 22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8" name="Freeform 22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6" name="Group 23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75" name="Freeform 23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6" name="Freeform 23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7" name="Group 23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73" name="Freeform 23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4" name="Freeform 23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8" name="Group 23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71" name="Freeform 23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2" name="Freeform 23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9" name="Group 23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69" name="Freeform 24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" name="Freeform 24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0" name="Group 24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67" name="Freeform 24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" name="Freeform 24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1" name="Group 24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65" name="Freeform 24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" name="Freeform 24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" name="Group 24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63" name="Freeform 24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4" name="Freeform 25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07" name="Freeform 25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" name="Arc 25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9" name="Arc 25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0" name="Arc 25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" name="Arc 25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" name="Arc 25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3" name="Arc 25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4" name="Arc 25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5" name="Arc 25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Freeform 26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Freeform 26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Arc 26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" name="Arc 26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" name="Arc 26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" name="Freeform 26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" name="Freeform 26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3" name="Freeform 26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" name="Freeform 26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" name="Freeform 26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6" name="Freeform 27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7" name="Freeform 27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8" name="Freeform 27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94" name="Group 273"/>
          <p:cNvGrpSpPr>
            <a:grpSpLocks/>
          </p:cNvGrpSpPr>
          <p:nvPr/>
        </p:nvGrpSpPr>
        <p:grpSpPr bwMode="auto">
          <a:xfrm>
            <a:off x="304800" y="4724400"/>
            <a:ext cx="2376488" cy="1905000"/>
            <a:chOff x="3115" y="0"/>
            <a:chExt cx="2170" cy="2486"/>
          </a:xfrm>
        </p:grpSpPr>
        <p:grpSp>
          <p:nvGrpSpPr>
            <p:cNvPr id="1167" name="Group 274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99" name="Oval 27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" name="Oval 27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8" name="Group 277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97" name="Oval 27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8" name="Oval 27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" name="Group 280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95" name="Oval 28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6" name="Oval 28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70" name="Group 283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171" name="Group 284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93" name="Oval 285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4" name="Oval 286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72" name="Group 287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195" name="Group 288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91" name="Freeform 289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2" name="Freeform 290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6" name="Group 291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89" name="Freeform 292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" name="Freeform 293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7" name="Group 294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87" name="Freeform 295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" name="Freeform 296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8" name="Group 297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85" name="Freeform 298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" name="Freeform 299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9" name="Group 300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83" name="Freeform 301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4" name="Freeform 302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0" name="Group 303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81" name="Freeform 304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2" name="Freeform 305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1" name="Group 306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9" name="Freeform 307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0" name="Freeform 308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2" name="Group 309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77" name="Freeform 310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8" name="Freeform 311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3" name="Group 312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75" name="Freeform 313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" name="Freeform 314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4" name="Group 315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73" name="Freeform 316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" name="Freeform 317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5" name="Group 318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71" name="Freeform 319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" name="Freeform 320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6" name="Group 321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69" name="Freeform 322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0" name="Freeform 323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7" name="Group 324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67" name="Freeform 325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8" name="Freeform 326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8" name="Group 327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65" name="Freeform 328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6" name="Freeform 329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9" name="Group 330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63" name="Freeform 331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" name="Freeform 332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0" name="Group 333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61" name="Freeform 334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" name="Freeform 335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1" name="Group 336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59" name="Freeform 337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" name="Freeform 338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2" name="Group 339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57" name="Freeform 340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" name="Freeform 341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3" name="Group 342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55" name="Freeform 343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6" name="Freeform 344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4" name="Group 345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53" name="Freeform 346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4" name="Freeform 347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5" name="Group 348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51" name="Freeform 349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2" name="Freeform 350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16" name="Freeform 351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7" name="Freeform 352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8" name="Group 353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49" name="Freeform 354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" name="Freeform 355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9" name="Group 356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47" name="Freeform 357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" name="Freeform 358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0" name="Group 359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45" name="Freeform 360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" name="Freeform 361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1" name="Group 362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43" name="Freeform 363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4" name="Freeform 364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2" name="Group 365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41" name="Freeform 36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2" name="Freeform 36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3" name="Group 368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39" name="Freeform 369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0" name="Freeform 370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4" name="Group 371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37" name="Freeform 372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" name="Freeform 373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5" name="Group 374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35" name="Freeform 375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6" name="Freeform 376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6" name="Group 377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33" name="Freeform 378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4" name="Freeform 379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7" name="Group 380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31" name="Freeform 381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2" name="Freeform 382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8" name="Group 383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29" name="Freeform 384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0" name="Freeform 385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73" name="Freeform 386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Arc 387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Arc 388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Arc 389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Arc 390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Arc 391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Arc 392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Arc 393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Arc 394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Freeform 395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Freeform 396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4" name="Arc 397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Arc 398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" name="Arc 399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" name="Freeform 400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" name="Freeform 401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" name="Freeform 402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" name="Freeform 403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1" name="Freeform 404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" name="Freeform 405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3" name="Freeform 406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4" name="Freeform 407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27" name="Group 408"/>
          <p:cNvGrpSpPr>
            <a:grpSpLocks/>
          </p:cNvGrpSpPr>
          <p:nvPr/>
        </p:nvGrpSpPr>
        <p:grpSpPr bwMode="auto">
          <a:xfrm>
            <a:off x="6767513" y="4953000"/>
            <a:ext cx="2376487" cy="1905000"/>
            <a:chOff x="3115" y="0"/>
            <a:chExt cx="2170" cy="2486"/>
          </a:xfrm>
        </p:grpSpPr>
        <p:grpSp>
          <p:nvGrpSpPr>
            <p:cNvPr id="1033" name="Group 4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5" name="Oval 4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Oval 4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" name="Group 4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3" name="Oval 4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Oval 4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" name="Group 4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1" name="Oval 4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Oval 4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" name="Group 4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7" name="Group 4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9" name="Oval 4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0" name="Oval 4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8" name="Group 4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1" name="Group 4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7" name="Freeform 4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8" name="Freeform 4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2" name="Group 4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5" name="Freeform 4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4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" name="Group 4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3" name="Freeform 4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4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4" name="Group 4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1" name="Freeform 4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4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" name="Group 4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9" name="Freeform 4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0" name="Freeform 4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6" name="Group 4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7" name="Freeform 4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4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7" name="Group 4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5" name="Freeform 4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4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8" name="Group 4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3" name="Freeform 4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" name="Freeform 4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9" name="Group 4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1" name="Freeform 4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" name="Freeform 4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0" name="Group 4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9" name="Freeform 4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4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1" name="Group 4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7" name="Freeform 4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4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2" name="Group 4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5" name="Freeform 4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4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3" name="Group 4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3" name="Freeform 4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4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4" name="Group 4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1" name="Freeform 4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4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5" name="Group 4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9" name="Freeform 4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4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6" name="Group 4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7" name="Freeform 4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8" name="Freeform 4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7" name="Group 4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5" name="Freeform 4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4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8" name="Group 4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3" name="Freeform 4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4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9" name="Group 4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1" name="Freeform 4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4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0" name="Group 4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9" name="Freeform 4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4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1" name="Group 4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7" name="Freeform 4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4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2" name="Freeform 4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Freeform 4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4" name="Group 4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5" name="Freeform 4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4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4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3" name="Freeform 4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4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6" name="Group 4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1" name="Freeform 4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4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" name="Group 4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9" name="Freeform 4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4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8" name="Group 5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7" name="Freeform 5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5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9" name="Group 5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5" name="Freeform 5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5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0" name="Group 5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3" name="Freeform 5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5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1" name="Group 5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1" name="Freeform 5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5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2" name="Group 5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9" name="Freeform 5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5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3" name="Group 5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7" name="Freeform 5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5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4" name="Group 5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5" name="Freeform 5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5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9" name="Freeform 5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Arc 5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rc 5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rc 5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Arc 5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rc 5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Arc 5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rc 5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Arc 5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5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5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Arc 5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Arc 5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Arc 5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5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Freeform 5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Freeform 5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5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5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5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5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Freeform 5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0" y="5410200"/>
          <a:ext cx="1828800" cy="1204913"/>
        </p:xfrm>
        <a:graphic>
          <a:graphicData uri="http://schemas.openxmlformats.org/presentationml/2006/ole">
            <p:oleObj spid="_x0000_s1026" r:id="rId3" imgW="2755800" imgH="1819080" progId="">
              <p:embed/>
            </p:oleObj>
          </a:graphicData>
        </a:graphic>
      </p:graphicFrame>
      <p:sp>
        <p:nvSpPr>
          <p:cNvPr id="544" name="Date Placeholder 54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D457-DE0C-4EDB-928B-AA5F218E2EDE}" type="datetime10">
              <a:rPr lang="en-US"/>
              <a:pPr>
                <a:defRPr/>
              </a:pPr>
              <a:t>23:18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00"/>
                            </p:stCondLst>
                            <p:childTnLst>
                              <p:par>
                                <p:cTn id="19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638550" y="5964238"/>
            <a:ext cx="2286000" cy="365125"/>
          </a:xfrm>
        </p:spPr>
        <p:txBody>
          <a:bodyPr/>
          <a:lstStyle/>
          <a:p>
            <a:pPr>
              <a:defRPr/>
            </a:pPr>
            <a:fld id="{3A686AD0-9402-4870-B4C5-14E21DC7A835}" type="datetime10">
              <a:rPr lang="en-US"/>
              <a:pPr>
                <a:defRPr/>
              </a:pPr>
              <a:t>23:19</a:t>
            </a:fld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62000" y="990600"/>
            <a:ext cx="7686675" cy="2357438"/>
          </a:xfrm>
          <a:prstGeom prst="roundRect">
            <a:avLst/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1/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khái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tuyệt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a.</a:t>
            </a:r>
          </a:p>
          <a:p>
            <a:pPr marL="457200" indent="-457200" algn="just">
              <a:spcBef>
                <a:spcPts val="1200"/>
              </a:spcBef>
              <a:defRPr/>
            </a:pP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2/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tuyệt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: 12; 0; -9</a:t>
            </a:r>
          </a:p>
        </p:txBody>
      </p:sp>
      <p:grpSp>
        <p:nvGrpSpPr>
          <p:cNvPr id="4100" name="Group 102"/>
          <p:cNvGrpSpPr>
            <a:grpSpLocks/>
          </p:cNvGrpSpPr>
          <p:nvPr/>
        </p:nvGrpSpPr>
        <p:grpSpPr bwMode="auto">
          <a:xfrm>
            <a:off x="8777288" y="6481763"/>
            <a:ext cx="381000" cy="381000"/>
            <a:chOff x="2078" y="1680"/>
            <a:chExt cx="1615" cy="1615"/>
          </a:xfrm>
        </p:grpSpPr>
        <p:sp>
          <p:nvSpPr>
            <p:cNvPr id="4132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33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0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5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52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7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4101" name="Group 109"/>
          <p:cNvGrpSpPr>
            <a:grpSpLocks/>
          </p:cNvGrpSpPr>
          <p:nvPr/>
        </p:nvGrpSpPr>
        <p:grpSpPr bwMode="auto">
          <a:xfrm>
            <a:off x="8320088" y="6481763"/>
            <a:ext cx="381000" cy="381000"/>
            <a:chOff x="2078" y="1680"/>
            <a:chExt cx="1615" cy="1615"/>
          </a:xfrm>
        </p:grpSpPr>
        <p:sp>
          <p:nvSpPr>
            <p:cNvPr id="4126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7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7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29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59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1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4102" name="Group 116"/>
          <p:cNvGrpSpPr>
            <a:grpSpLocks/>
          </p:cNvGrpSpPr>
          <p:nvPr/>
        </p:nvGrpSpPr>
        <p:grpSpPr bwMode="auto">
          <a:xfrm>
            <a:off x="7405688" y="6481763"/>
            <a:ext cx="381000" cy="381000"/>
            <a:chOff x="2078" y="1680"/>
            <a:chExt cx="1615" cy="1615"/>
          </a:xfrm>
        </p:grpSpPr>
        <p:sp>
          <p:nvSpPr>
            <p:cNvPr id="4120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1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4" name="Oval 1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23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6" name="Oval 1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25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4103" name="Group 123"/>
          <p:cNvGrpSpPr>
            <a:grpSpLocks/>
          </p:cNvGrpSpPr>
          <p:nvPr/>
        </p:nvGrpSpPr>
        <p:grpSpPr bwMode="auto">
          <a:xfrm>
            <a:off x="7862888" y="6481763"/>
            <a:ext cx="381000" cy="381000"/>
            <a:chOff x="2078" y="1680"/>
            <a:chExt cx="1615" cy="1615"/>
          </a:xfrm>
        </p:grpSpPr>
        <p:sp>
          <p:nvSpPr>
            <p:cNvPr id="4114" name="Oval 1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15" name="Oval 1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" name="Oval 1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17" name="Oval 1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73" name="Oval 1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19" name="Oval 1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4104" name="Group 130"/>
          <p:cNvGrpSpPr>
            <a:grpSpLocks/>
          </p:cNvGrpSpPr>
          <p:nvPr/>
        </p:nvGrpSpPr>
        <p:grpSpPr bwMode="auto">
          <a:xfrm>
            <a:off x="6948488" y="6481763"/>
            <a:ext cx="381000" cy="381000"/>
            <a:chOff x="2078" y="1680"/>
            <a:chExt cx="1615" cy="1615"/>
          </a:xfrm>
        </p:grpSpPr>
        <p:sp>
          <p:nvSpPr>
            <p:cNvPr id="4108" name="Oval 1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09" name="Oval 1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8" name="Oval 1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11" name="Oval 1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80" name="Oval 1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13" name="Oval 1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pic>
        <p:nvPicPr>
          <p:cNvPr id="4105" name="Picture 51" descr="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4763"/>
            <a:ext cx="15748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 Box 43"/>
          <p:cNvSpPr txBox="1">
            <a:spLocks noChangeArrowheads="1"/>
          </p:cNvSpPr>
          <p:nvPr/>
        </p:nvSpPr>
        <p:spPr bwMode="auto">
          <a:xfrm>
            <a:off x="2341563" y="196850"/>
            <a:ext cx="4529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66"/>
                </a:solidFill>
              </a:rPr>
              <a:t>KIỂM TRA BÀI CŨ</a:t>
            </a:r>
          </a:p>
        </p:txBody>
      </p:sp>
      <p:sp>
        <p:nvSpPr>
          <p:cNvPr id="43" name="Horizontal Scroll 42"/>
          <p:cNvSpPr/>
          <p:nvPr/>
        </p:nvSpPr>
        <p:spPr>
          <a:xfrm>
            <a:off x="474663" y="3259138"/>
            <a:ext cx="8229600" cy="342900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6713" algn="just">
              <a:lnSpc>
                <a:spcPct val="120000"/>
              </a:lnSpc>
              <a:spcBef>
                <a:spcPts val="600"/>
              </a:spcBef>
              <a:defRPr/>
            </a:pPr>
            <a:endParaRPr lang="en-US" sz="2400" b="1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  <a:p>
            <a:pPr marL="457200" indent="-366713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1/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tuyệt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a.</a:t>
            </a:r>
          </a:p>
          <a:p>
            <a:pPr marL="91440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2/ Ta có:      |12| = 12</a:t>
            </a:r>
          </a:p>
          <a:p>
            <a:pPr marL="91440" algn="just">
              <a:lnSpc>
                <a:spcPct val="120000"/>
              </a:lnSpc>
              <a:defRPr/>
            </a:pP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	|0| = 0</a:t>
            </a:r>
          </a:p>
          <a:p>
            <a:pPr marL="91440" algn="just">
              <a:lnSpc>
                <a:spcPct val="120000"/>
              </a:lnSpc>
              <a:defRPr/>
            </a:pPr>
            <a:r>
              <a:rPr lang="en-US" sz="24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	|-9| = 9</a:t>
            </a:r>
          </a:p>
          <a:p>
            <a:pPr marL="91440" algn="just">
              <a:lnSpc>
                <a:spcPct val="120000"/>
              </a:lnSpc>
              <a:defRPr/>
            </a:pPr>
            <a:endParaRPr lang="en-US" sz="2400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52400" y="1143000"/>
            <a:ext cx="8763000" cy="2057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CỘNG HAI SỐ NGUYÊN CÙNG DẤU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4450" y="201613"/>
            <a:ext cx="2286000" cy="10175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r>
              <a:rPr lang="en-US" sz="2800" b="1" dirty="0" err="1">
                <a:solidFill>
                  <a:srgbClr val="0033CC"/>
                </a:solidFill>
              </a:rPr>
              <a:t>Tuần</a:t>
            </a:r>
            <a:r>
              <a:rPr lang="en-US" sz="2800" b="1" dirty="0">
                <a:solidFill>
                  <a:srgbClr val="0033CC"/>
                </a:solidFill>
              </a:rPr>
              <a:t>: </a:t>
            </a:r>
            <a:r>
              <a:rPr lang="en-US" sz="2800" b="1" dirty="0" smtClean="0">
                <a:solidFill>
                  <a:srgbClr val="0033CC"/>
                </a:solidFill>
              </a:rPr>
              <a:t>15</a:t>
            </a:r>
            <a:endParaRPr lang="en-US" sz="2800" b="1" dirty="0">
              <a:solidFill>
                <a:srgbClr val="0033CC"/>
              </a:solidFill>
            </a:endParaRPr>
          </a:p>
          <a:p>
            <a:r>
              <a:rPr lang="en-US" sz="2800" b="1" dirty="0" err="1">
                <a:solidFill>
                  <a:srgbClr val="0033CC"/>
                </a:solidFill>
              </a:rPr>
              <a:t>Tiết</a:t>
            </a:r>
            <a:r>
              <a:rPr lang="en-US" sz="2800" b="1" dirty="0">
                <a:solidFill>
                  <a:srgbClr val="0033CC"/>
                </a:solidFill>
              </a:rPr>
              <a:t>:   </a:t>
            </a:r>
            <a:r>
              <a:rPr lang="en-US" sz="2800" b="1" dirty="0" smtClean="0">
                <a:solidFill>
                  <a:srgbClr val="0033CC"/>
                </a:solidFill>
              </a:rPr>
              <a:t>45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6AA5FE-173E-4282-A0F4-0CEEDC9AC02D}" type="datetime10">
              <a:rPr lang="en-US"/>
              <a:pPr>
                <a:defRPr/>
              </a:pPr>
              <a:t>23:19</a:t>
            </a:fld>
            <a:endParaRPr lang="en-US"/>
          </a:p>
        </p:txBody>
      </p:sp>
      <p:pic>
        <p:nvPicPr>
          <p:cNvPr id="6" name="Picture 2" descr="Teacher-Teaching-Students-The-Alphab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52"/>
          <a:stretch>
            <a:fillRect/>
          </a:stretch>
        </p:blipFill>
        <p:spPr bwMode="auto">
          <a:xfrm>
            <a:off x="2286000" y="3276600"/>
            <a:ext cx="37861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0511-0710-1112-06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886200"/>
            <a:ext cx="139898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AutoShape 3"/>
          <p:cNvSpPr>
            <a:spLocks noChangeArrowheads="1"/>
          </p:cNvSpPr>
          <p:nvPr/>
        </p:nvSpPr>
        <p:spPr bwMode="gray">
          <a:xfrm>
            <a:off x="654050" y="1882775"/>
            <a:ext cx="7634288" cy="1447800"/>
          </a:xfrm>
          <a:prstGeom prst="roundRect">
            <a:avLst>
              <a:gd name="adj" fmla="val 10889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806450" y="2035175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99CC00"/>
              </a:gs>
              <a:gs pos="100000">
                <a:srgbClr val="6B8E00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49" name="Freeform 5"/>
          <p:cNvSpPr>
            <a:spLocks/>
          </p:cNvSpPr>
          <p:nvPr/>
        </p:nvSpPr>
        <p:spPr bwMode="gray">
          <a:xfrm>
            <a:off x="882444" y="2132264"/>
            <a:ext cx="608012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54510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2550" name="Text Box 6"/>
          <p:cNvSpPr txBox="1">
            <a:spLocks noChangeArrowheads="1"/>
          </p:cNvSpPr>
          <p:nvPr/>
        </p:nvSpPr>
        <p:spPr bwMode="gray">
          <a:xfrm>
            <a:off x="1187450" y="2263775"/>
            <a:ext cx="438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</a:t>
            </a:r>
          </a:p>
        </p:txBody>
      </p:sp>
      <p:sp>
        <p:nvSpPr>
          <p:cNvPr id="492552" name="AutoShape 8"/>
          <p:cNvSpPr>
            <a:spLocks noChangeArrowheads="1"/>
          </p:cNvSpPr>
          <p:nvPr/>
        </p:nvSpPr>
        <p:spPr bwMode="gray">
          <a:xfrm>
            <a:off x="668338" y="4029075"/>
            <a:ext cx="7620000" cy="1447800"/>
          </a:xfrm>
          <a:prstGeom prst="roundRect">
            <a:avLst>
              <a:gd name="adj" fmla="val 10889"/>
            </a:avLst>
          </a:prstGeom>
          <a:solidFill>
            <a:srgbClr val="D3EBF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5" name="AutoShape 9"/>
          <p:cNvSpPr>
            <a:spLocks noChangeArrowheads="1"/>
          </p:cNvSpPr>
          <p:nvPr/>
        </p:nvSpPr>
        <p:spPr bwMode="gray">
          <a:xfrm>
            <a:off x="804863" y="4184650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Freeform 10"/>
          <p:cNvSpPr>
            <a:spLocks/>
          </p:cNvSpPr>
          <p:nvPr/>
        </p:nvSpPr>
        <p:spPr bwMode="gray">
          <a:xfrm>
            <a:off x="881063" y="4260850"/>
            <a:ext cx="608012" cy="592138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55" name="Text Box 11"/>
          <p:cNvSpPr txBox="1">
            <a:spLocks noChangeArrowheads="1"/>
          </p:cNvSpPr>
          <p:nvPr/>
        </p:nvSpPr>
        <p:spPr bwMode="gray">
          <a:xfrm>
            <a:off x="1185863" y="4337050"/>
            <a:ext cx="438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919413" y="514350"/>
            <a:ext cx="3006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</a:rPr>
              <a:t>NỘI DUNG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074863" y="2416175"/>
            <a:ext cx="6134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</a:rPr>
              <a:t>CỘNG HAI SỐ NGUYÊN DƯƠNG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057400" y="4562475"/>
            <a:ext cx="5229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</a:rPr>
              <a:t>CỘNG HAI SỐ NGUYÊN ÂM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E24D14-752B-4696-9061-AA3647727416}" type="datetime10">
              <a:rPr lang="en-US"/>
              <a:pPr>
                <a:defRPr/>
              </a:pPr>
              <a:t>23:19</a:t>
            </a:fld>
            <a:endParaRPr lang="en-US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72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animBg="1"/>
      <p:bldP spid="6148" grpId="0" animBg="1"/>
      <p:bldP spid="492550" grpId="0"/>
      <p:bldP spid="492552" grpId="0" animBg="1"/>
      <p:bldP spid="6155" grpId="0" animBg="1"/>
      <p:bldP spid="6156" grpId="0" animBg="1"/>
      <p:bldP spid="4925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Line 2"/>
          <p:cNvSpPr>
            <a:spLocks noChangeShapeType="1"/>
          </p:cNvSpPr>
          <p:nvPr/>
        </p:nvSpPr>
        <p:spPr bwMode="auto">
          <a:xfrm>
            <a:off x="2414588" y="1795463"/>
            <a:ext cx="1587" cy="13081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>
            <a:off x="2403475" y="2060575"/>
            <a:ext cx="2282825" cy="1588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4729163" y="2222500"/>
            <a:ext cx="1023937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2417763" y="2941638"/>
            <a:ext cx="3370262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3209925" y="1676400"/>
            <a:ext cx="72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sz="2400" b="1">
                <a:solidFill>
                  <a:srgbClr val="0070C0"/>
                </a:solidFill>
              </a:rPr>
              <a:t>+4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4962525" y="1820863"/>
            <a:ext cx="684213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sz="2400" b="1" dirty="0"/>
              <a:t>+2</a:t>
            </a: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4672013" y="1874838"/>
            <a:ext cx="0" cy="7000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57" name="Text Box 37"/>
          <p:cNvSpPr txBox="1">
            <a:spLocks noChangeArrowheads="1"/>
          </p:cNvSpPr>
          <p:nvPr/>
        </p:nvSpPr>
        <p:spPr bwMode="auto">
          <a:xfrm>
            <a:off x="1271588" y="3630613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cs typeface="Times New Roman" pitchFamily="18" charset="0"/>
              </a:rPr>
              <a:t>Như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vậy</a:t>
            </a:r>
            <a:r>
              <a:rPr lang="en-US" sz="3200" b="1" dirty="0">
                <a:cs typeface="Times New Roman" pitchFamily="18" charset="0"/>
              </a:rPr>
              <a:t>: (+ 4) + (+ 2)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386388" y="3630613"/>
            <a:ext cx="2157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= </a:t>
            </a:r>
            <a:r>
              <a:rPr lang="en-US" sz="3200" b="1">
                <a:solidFill>
                  <a:srgbClr val="FF0000"/>
                </a:solidFill>
              </a:rPr>
              <a:t>4 + 2 </a:t>
            </a:r>
            <a:r>
              <a:rPr lang="en-US" sz="3200" b="1"/>
              <a:t>= 6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386388" y="3630613"/>
            <a:ext cx="1006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= +6</a:t>
            </a:r>
            <a:endParaRPr lang="en-US" sz="3200"/>
          </a:p>
        </p:txBody>
      </p: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5472113" y="2544763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sz="2400" b="1">
                <a:solidFill>
                  <a:srgbClr val="FF0000"/>
                </a:solidFill>
              </a:rPr>
              <a:t>+6</a:t>
            </a:r>
          </a:p>
        </p:txBody>
      </p:sp>
      <p:sp>
        <p:nvSpPr>
          <p:cNvPr id="45" name="Date Placeholder 4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21E7E9-CAE4-40B1-A3AC-946B59AD2CA5}" type="datetime10">
              <a:rPr lang="en-US"/>
              <a:pPr>
                <a:defRPr/>
              </a:pPr>
              <a:t>23:19</a:t>
            </a:fld>
            <a:endParaRPr lang="en-US"/>
          </a:p>
        </p:txBody>
      </p:sp>
      <p:sp>
        <p:nvSpPr>
          <p:cNvPr id="46" name="Line 2"/>
          <p:cNvSpPr>
            <a:spLocks noChangeShapeType="1"/>
          </p:cNvSpPr>
          <p:nvPr/>
        </p:nvSpPr>
        <p:spPr bwMode="auto">
          <a:xfrm>
            <a:off x="5784850" y="1827213"/>
            <a:ext cx="1588" cy="13081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923925" y="2451100"/>
            <a:ext cx="7162800" cy="688975"/>
            <a:chOff x="924228" y="2405063"/>
            <a:chExt cx="7162800" cy="688975"/>
          </a:xfrm>
        </p:grpSpPr>
        <p:sp>
          <p:nvSpPr>
            <p:cNvPr id="7186" name="Line 12"/>
            <p:cNvSpPr>
              <a:spLocks noChangeShapeType="1"/>
            </p:cNvSpPr>
            <p:nvPr/>
          </p:nvSpPr>
          <p:spPr bwMode="auto">
            <a:xfrm>
              <a:off x="924228" y="2487613"/>
              <a:ext cx="7162800" cy="47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3"/>
            <p:cNvSpPr>
              <a:spLocks noChangeShapeType="1"/>
            </p:cNvSpPr>
            <p:nvPr/>
          </p:nvSpPr>
          <p:spPr bwMode="auto">
            <a:xfrm>
              <a:off x="1287766" y="2414588"/>
              <a:ext cx="4762" cy="147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14"/>
            <p:cNvSpPr>
              <a:spLocks noChangeShapeType="1"/>
            </p:cNvSpPr>
            <p:nvPr/>
          </p:nvSpPr>
          <p:spPr bwMode="auto">
            <a:xfrm>
              <a:off x="1849741" y="2405063"/>
              <a:ext cx="4762" cy="149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15"/>
            <p:cNvSpPr>
              <a:spLocks noChangeShapeType="1"/>
            </p:cNvSpPr>
            <p:nvPr/>
          </p:nvSpPr>
          <p:spPr bwMode="auto">
            <a:xfrm>
              <a:off x="2411716" y="2424113"/>
              <a:ext cx="4762" cy="14922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190" name="Line 16"/>
            <p:cNvSpPr>
              <a:spLocks noChangeShapeType="1"/>
            </p:cNvSpPr>
            <p:nvPr/>
          </p:nvSpPr>
          <p:spPr bwMode="auto">
            <a:xfrm>
              <a:off x="2972103" y="2427288"/>
              <a:ext cx="6350" cy="149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17"/>
            <p:cNvSpPr>
              <a:spLocks noChangeShapeType="1"/>
            </p:cNvSpPr>
            <p:nvPr/>
          </p:nvSpPr>
          <p:spPr bwMode="auto">
            <a:xfrm>
              <a:off x="3534078" y="2430463"/>
              <a:ext cx="6350" cy="149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Line 18"/>
            <p:cNvSpPr>
              <a:spLocks noChangeShapeType="1"/>
            </p:cNvSpPr>
            <p:nvPr/>
          </p:nvSpPr>
          <p:spPr bwMode="auto">
            <a:xfrm>
              <a:off x="4096053" y="2408238"/>
              <a:ext cx="6350" cy="149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19"/>
            <p:cNvSpPr>
              <a:spLocks noChangeShapeType="1"/>
            </p:cNvSpPr>
            <p:nvPr/>
          </p:nvSpPr>
          <p:spPr bwMode="auto">
            <a:xfrm>
              <a:off x="4658028" y="2435225"/>
              <a:ext cx="6350" cy="149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0"/>
            <p:cNvSpPr>
              <a:spLocks noChangeShapeType="1"/>
            </p:cNvSpPr>
            <p:nvPr/>
          </p:nvSpPr>
          <p:spPr bwMode="auto">
            <a:xfrm>
              <a:off x="5220003" y="2413000"/>
              <a:ext cx="6350" cy="149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1"/>
            <p:cNvSpPr>
              <a:spLocks noChangeShapeType="1"/>
            </p:cNvSpPr>
            <p:nvPr/>
          </p:nvSpPr>
          <p:spPr bwMode="auto">
            <a:xfrm>
              <a:off x="5780391" y="2416175"/>
              <a:ext cx="7937" cy="149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3"/>
            <p:cNvSpPr>
              <a:spLocks noChangeShapeType="1"/>
            </p:cNvSpPr>
            <p:nvPr/>
          </p:nvSpPr>
          <p:spPr bwMode="auto">
            <a:xfrm>
              <a:off x="6904341" y="2416175"/>
              <a:ext cx="7937" cy="149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24"/>
            <p:cNvSpPr>
              <a:spLocks noChangeShapeType="1"/>
            </p:cNvSpPr>
            <p:nvPr/>
          </p:nvSpPr>
          <p:spPr bwMode="auto">
            <a:xfrm>
              <a:off x="7466316" y="2430463"/>
              <a:ext cx="4762" cy="149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Text Box 25"/>
            <p:cNvSpPr txBox="1">
              <a:spLocks noChangeArrowheads="1"/>
            </p:cNvSpPr>
            <p:nvPr/>
          </p:nvSpPr>
          <p:spPr bwMode="auto">
            <a:xfrm>
              <a:off x="1076628" y="2562225"/>
              <a:ext cx="79692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r>
                <a:rPr lang="en-US" b="1"/>
                <a:t>-2</a:t>
              </a:r>
            </a:p>
          </p:txBody>
        </p:sp>
        <p:sp>
          <p:nvSpPr>
            <p:cNvPr id="7199" name="Text Box 26"/>
            <p:cNvSpPr txBox="1">
              <a:spLocks noChangeArrowheads="1"/>
            </p:cNvSpPr>
            <p:nvPr/>
          </p:nvSpPr>
          <p:spPr bwMode="auto">
            <a:xfrm>
              <a:off x="1638603" y="2562225"/>
              <a:ext cx="534988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r>
                <a:rPr lang="en-US" b="1"/>
                <a:t>-1</a:t>
              </a:r>
            </a:p>
          </p:txBody>
        </p:sp>
        <p:sp>
          <p:nvSpPr>
            <p:cNvPr id="7200" name="Text Box 27"/>
            <p:cNvSpPr txBox="1">
              <a:spLocks noChangeArrowheads="1"/>
            </p:cNvSpPr>
            <p:nvPr/>
          </p:nvSpPr>
          <p:spPr bwMode="auto">
            <a:xfrm>
              <a:off x="2273603" y="2546350"/>
              <a:ext cx="277813" cy="53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r>
                <a:rPr lang="en-US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201" name="Text Box 28"/>
            <p:cNvSpPr txBox="1">
              <a:spLocks noChangeArrowheads="1"/>
            </p:cNvSpPr>
            <p:nvPr/>
          </p:nvSpPr>
          <p:spPr bwMode="auto">
            <a:xfrm>
              <a:off x="2706991" y="2563813"/>
              <a:ext cx="59372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r>
                <a:rPr lang="en-US" b="1"/>
                <a:t>+1</a:t>
              </a:r>
            </a:p>
          </p:txBody>
        </p:sp>
        <p:sp>
          <p:nvSpPr>
            <p:cNvPr id="7202" name="Text Box 29"/>
            <p:cNvSpPr txBox="1">
              <a:spLocks noChangeArrowheads="1"/>
            </p:cNvSpPr>
            <p:nvPr/>
          </p:nvSpPr>
          <p:spPr bwMode="auto">
            <a:xfrm>
              <a:off x="3275316" y="2562225"/>
              <a:ext cx="531812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r>
                <a:rPr lang="en-US" b="1"/>
                <a:t>+2</a:t>
              </a:r>
            </a:p>
          </p:txBody>
        </p:sp>
        <p:sp>
          <p:nvSpPr>
            <p:cNvPr id="7203" name="Text Box 30"/>
            <p:cNvSpPr txBox="1">
              <a:spLocks noChangeArrowheads="1"/>
            </p:cNvSpPr>
            <p:nvPr/>
          </p:nvSpPr>
          <p:spPr bwMode="auto">
            <a:xfrm>
              <a:off x="3851578" y="2562225"/>
              <a:ext cx="609600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r>
                <a:rPr lang="en-US" b="1"/>
                <a:t>+3</a:t>
              </a:r>
            </a:p>
          </p:txBody>
        </p:sp>
        <p:sp>
          <p:nvSpPr>
            <p:cNvPr id="7204" name="Text Box 31"/>
            <p:cNvSpPr txBox="1">
              <a:spLocks noChangeArrowheads="1"/>
            </p:cNvSpPr>
            <p:nvPr/>
          </p:nvSpPr>
          <p:spPr bwMode="auto">
            <a:xfrm>
              <a:off x="4415141" y="2562225"/>
              <a:ext cx="609600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r>
                <a:rPr lang="en-US" b="1"/>
                <a:t>+4</a:t>
              </a:r>
            </a:p>
          </p:txBody>
        </p:sp>
        <p:sp>
          <p:nvSpPr>
            <p:cNvPr id="7205" name="Text Box 32"/>
            <p:cNvSpPr txBox="1">
              <a:spLocks noChangeArrowheads="1"/>
            </p:cNvSpPr>
            <p:nvPr/>
          </p:nvSpPr>
          <p:spPr bwMode="auto">
            <a:xfrm>
              <a:off x="4991403" y="2541588"/>
              <a:ext cx="79692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r>
                <a:rPr lang="en-US" b="1"/>
                <a:t>+5</a:t>
              </a:r>
            </a:p>
          </p:txBody>
        </p:sp>
        <p:sp>
          <p:nvSpPr>
            <p:cNvPr id="7206" name="Text Box 33"/>
            <p:cNvSpPr txBox="1">
              <a:spLocks noChangeArrowheads="1"/>
            </p:cNvSpPr>
            <p:nvPr/>
          </p:nvSpPr>
          <p:spPr bwMode="auto">
            <a:xfrm>
              <a:off x="6078841" y="2562225"/>
              <a:ext cx="53022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r>
                <a:rPr lang="en-US" b="1"/>
                <a:t>+7</a:t>
              </a:r>
            </a:p>
          </p:txBody>
        </p:sp>
        <p:sp>
          <p:nvSpPr>
            <p:cNvPr id="7207" name="Text Box 34"/>
            <p:cNvSpPr txBox="1">
              <a:spLocks noChangeArrowheads="1"/>
            </p:cNvSpPr>
            <p:nvPr/>
          </p:nvSpPr>
          <p:spPr bwMode="auto">
            <a:xfrm>
              <a:off x="5535916" y="2546350"/>
              <a:ext cx="511175" cy="53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r>
                <a:rPr lang="en-US" b="1"/>
                <a:t>+6</a:t>
              </a:r>
            </a:p>
          </p:txBody>
        </p:sp>
        <p:sp>
          <p:nvSpPr>
            <p:cNvPr id="7208" name="Text Box 35"/>
            <p:cNvSpPr txBox="1">
              <a:spLocks noChangeArrowheads="1"/>
            </p:cNvSpPr>
            <p:nvPr/>
          </p:nvSpPr>
          <p:spPr bwMode="auto">
            <a:xfrm>
              <a:off x="6685266" y="2562225"/>
              <a:ext cx="487362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r>
                <a:rPr lang="en-US" b="1"/>
                <a:t>+8</a:t>
              </a:r>
            </a:p>
          </p:txBody>
        </p:sp>
        <p:sp>
          <p:nvSpPr>
            <p:cNvPr id="7209" name="Text Box 36"/>
            <p:cNvSpPr txBox="1">
              <a:spLocks noChangeArrowheads="1"/>
            </p:cNvSpPr>
            <p:nvPr/>
          </p:nvSpPr>
          <p:spPr bwMode="auto">
            <a:xfrm>
              <a:off x="7234541" y="2562225"/>
              <a:ext cx="533400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725" tIns="47625" rIns="85725" bIns="47625"/>
            <a:lstStyle/>
            <a:p>
              <a:r>
                <a:rPr lang="en-US" b="1"/>
                <a:t>+9</a:t>
              </a:r>
            </a:p>
          </p:txBody>
        </p:sp>
        <p:sp>
          <p:nvSpPr>
            <p:cNvPr id="7210" name="Line 14"/>
            <p:cNvSpPr>
              <a:spLocks noChangeShapeType="1"/>
            </p:cNvSpPr>
            <p:nvPr/>
          </p:nvSpPr>
          <p:spPr bwMode="auto">
            <a:xfrm>
              <a:off x="6316966" y="2416175"/>
              <a:ext cx="6350" cy="150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Cloud Callout 51"/>
          <p:cNvSpPr/>
          <p:nvPr/>
        </p:nvSpPr>
        <p:spPr>
          <a:xfrm>
            <a:off x="1295400" y="4754563"/>
            <a:ext cx="6477000" cy="1752600"/>
          </a:xfrm>
          <a:prstGeom prst="cloudCallout">
            <a:avLst>
              <a:gd name="adj1" fmla="val 15917"/>
              <a:gd name="adj2" fmla="val -89423"/>
            </a:avLst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766888" y="439738"/>
            <a:ext cx="5426075" cy="855662"/>
          </a:xfrm>
          <a:prstGeom prst="roundRect">
            <a:avLst/>
          </a:prstGeom>
          <a:solidFill>
            <a:srgbClr val="FFEEBD"/>
          </a:solidFill>
          <a:ln>
            <a:solidFill>
              <a:srgbClr val="FFD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u="sng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3200" b="1" u="sng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3200" b="1" u="sng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	(+ 4) + (+ 2)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3 L -0.17465 0.0663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25" grpId="0" animBg="1"/>
      <p:bldP spid="209926" grpId="0" animBg="1"/>
      <p:bldP spid="209927" grpId="0"/>
      <p:bldP spid="209928" grpId="0"/>
      <p:bldP spid="209930" grpId="0" animBg="1"/>
      <p:bldP spid="209957" grpId="0"/>
      <p:bldP spid="42" grpId="0"/>
      <p:bldP spid="51" grpId="0"/>
      <p:bldP spid="51" grpId="1"/>
      <p:bldP spid="76" grpId="0" build="allAtOnce"/>
      <p:bldP spid="76" grpId="1" build="allAtOnce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914400" cy="365125"/>
          </a:xfrm>
        </p:spPr>
        <p:txBody>
          <a:bodyPr/>
          <a:lstStyle/>
          <a:p>
            <a:pPr>
              <a:defRPr/>
            </a:pPr>
            <a:fld id="{5AACA9B8-F877-446C-9F04-31469F207A18}" type="datetime10">
              <a:rPr lang="en-US"/>
              <a:pPr>
                <a:defRPr/>
              </a:pPr>
              <a:t>23:19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7688" y="377825"/>
            <a:ext cx="8001000" cy="2514600"/>
          </a:xfrm>
          <a:prstGeom prst="roundRect">
            <a:avLst/>
          </a:prstGeom>
          <a:solidFill>
            <a:srgbClr val="FFEEBD"/>
          </a:solidFill>
          <a:ln>
            <a:solidFill>
              <a:srgbClr val="FFD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31875" indent="-1031875" algn="just">
              <a:defRPr/>
            </a:pPr>
            <a:r>
              <a:rPr lang="en-US" sz="3200" b="1" u="sng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3200" b="1" u="sng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3200" b="1" u="sng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Mátxcơva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-3</a:t>
            </a:r>
            <a:r>
              <a:rPr lang="en-US" sz="3200" b="1" baseline="30000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 smtClean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 smtClean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C,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3200" b="1" baseline="30000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C so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583B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474663" y="3017838"/>
            <a:ext cx="8229600" cy="342900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6713" algn="just">
              <a:lnSpc>
                <a:spcPct val="120000"/>
              </a:lnSpc>
              <a:spcBef>
                <a:spcPts val="600"/>
              </a:spcBef>
              <a:defRPr/>
            </a:pPr>
            <a:endParaRPr lang="en-US" sz="2800" b="1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  <a:p>
            <a:pPr marL="457200" indent="-366713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Nhiệt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̣: 	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buổi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là -3</a:t>
            </a:r>
            <a:r>
              <a:rPr lang="en-US" sz="2800" b="1" baseline="30000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C,</a:t>
            </a:r>
          </a:p>
          <a:p>
            <a:pPr marL="457200" indent="-366713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buổi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chiều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giảm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baseline="30000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b="1" dirty="0" smtClean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366713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Hỏi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nhiệt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̣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buổi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chiều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91440" algn="just">
              <a:lnSpc>
                <a:spcPct val="120000"/>
              </a:lnSpc>
              <a:defRPr/>
            </a:pPr>
            <a:endParaRPr lang="en-US" sz="2800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1D0C21-17E4-4DB1-B2DD-B84A066FD145}" type="datetime10">
              <a:rPr lang="en-US"/>
              <a:pPr>
                <a:defRPr/>
              </a:pPr>
              <a:t>23:19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27038" y="233363"/>
            <a:ext cx="8305800" cy="1219200"/>
          </a:xfrm>
          <a:prstGeom prst="roundRect">
            <a:avLst/>
          </a:prstGeom>
          <a:solidFill>
            <a:srgbClr val="FFEEBD"/>
          </a:solidFill>
          <a:ln>
            <a:solidFill>
              <a:srgbClr val="FFD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Khi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số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tiền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giảm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 10.000 </a:t>
            </a: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đồng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, </a:t>
            </a: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ta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có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thể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nói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số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tiền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  </a:t>
            </a: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tăng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  - 10.000 </a:t>
            </a:r>
            <a:r>
              <a:rPr lang="en-US" sz="3200" b="1" dirty="0" err="1">
                <a:solidFill>
                  <a:srgbClr val="583B00"/>
                </a:solidFill>
                <a:latin typeface="Arial" charset="0"/>
                <a:cs typeface="Arial" charset="0"/>
              </a:rPr>
              <a:t>đồng</a:t>
            </a:r>
            <a:r>
              <a:rPr lang="en-US" sz="3200" b="1" dirty="0">
                <a:solidFill>
                  <a:srgbClr val="583B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2913" y="1452563"/>
            <a:ext cx="6400800" cy="2281237"/>
          </a:xfrm>
          <a:prstGeom prst="roundRect">
            <a:avLst/>
          </a:prstGeom>
          <a:solidFill>
            <a:srgbClr val="FFEEBD"/>
          </a:solidFill>
          <a:ln>
            <a:solidFill>
              <a:srgbClr val="FFD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Arial" charset="0"/>
              <a:buNone/>
              <a:defRPr/>
            </a:pPr>
            <a:r>
              <a:rPr lang="en-US" sz="3200" b="1" dirty="0" err="1">
                <a:solidFill>
                  <a:srgbClr val="583B00"/>
                </a:solidFill>
              </a:rPr>
              <a:t>Vậy</a:t>
            </a:r>
            <a:r>
              <a:rPr lang="en-US" sz="3200" b="1" dirty="0">
                <a:solidFill>
                  <a:srgbClr val="583B00"/>
                </a:solidFill>
              </a:rPr>
              <a:t>, </a:t>
            </a:r>
            <a:r>
              <a:rPr lang="en-US" sz="3200" b="1" dirty="0" err="1">
                <a:solidFill>
                  <a:srgbClr val="583B00"/>
                </a:solidFill>
              </a:rPr>
              <a:t>khi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nhiệt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độ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giảm</a:t>
            </a:r>
            <a:r>
              <a:rPr lang="en-US" sz="3200" b="1" dirty="0">
                <a:solidFill>
                  <a:srgbClr val="583B00"/>
                </a:solidFill>
              </a:rPr>
              <a:t> 2</a:t>
            </a:r>
            <a:r>
              <a:rPr lang="en-US" sz="3200" b="1" baseline="30000" dirty="0">
                <a:solidFill>
                  <a:srgbClr val="583B00"/>
                </a:solidFill>
              </a:rPr>
              <a:t> 0</a:t>
            </a:r>
            <a:r>
              <a:rPr lang="en-US" sz="3200" b="1" dirty="0">
                <a:solidFill>
                  <a:srgbClr val="583B00"/>
                </a:solidFill>
              </a:rPr>
              <a:t>C </a:t>
            </a:r>
            <a:r>
              <a:rPr lang="en-US" sz="3200" b="1" dirty="0" err="1">
                <a:solidFill>
                  <a:srgbClr val="583B00"/>
                </a:solidFill>
              </a:rPr>
              <a:t>ta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nói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nhiệt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độ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tăng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bao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nhiêu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độ</a:t>
            </a:r>
            <a:r>
              <a:rPr lang="en-US" sz="3200" b="1" dirty="0">
                <a:solidFill>
                  <a:srgbClr val="583B00"/>
                </a:solidFill>
              </a:rPr>
              <a:t>?  </a:t>
            </a:r>
          </a:p>
          <a:p>
            <a:pPr algn="just">
              <a:spcBef>
                <a:spcPts val="3000"/>
              </a:spcBef>
              <a:defRPr/>
            </a:pPr>
            <a:r>
              <a:rPr lang="en-US" sz="3200" b="1" dirty="0" err="1">
                <a:solidFill>
                  <a:srgbClr val="583B00"/>
                </a:solidFill>
              </a:rPr>
              <a:t>Nhiệt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độ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giảm</a:t>
            </a:r>
            <a:r>
              <a:rPr lang="en-US" sz="3200" b="1" dirty="0">
                <a:solidFill>
                  <a:srgbClr val="583B00"/>
                </a:solidFill>
              </a:rPr>
              <a:t> 2</a:t>
            </a:r>
            <a:r>
              <a:rPr lang="en-US" sz="3200" b="1" baseline="30000" dirty="0">
                <a:solidFill>
                  <a:srgbClr val="583B00"/>
                </a:solidFill>
              </a:rPr>
              <a:t>0</a:t>
            </a:r>
            <a:r>
              <a:rPr lang="en-US" sz="3200" b="1" dirty="0">
                <a:solidFill>
                  <a:srgbClr val="583B00"/>
                </a:solidFill>
              </a:rPr>
              <a:t>C </a:t>
            </a:r>
            <a:r>
              <a:rPr lang="en-US" sz="3200" b="1" dirty="0" err="1">
                <a:solidFill>
                  <a:srgbClr val="583B00"/>
                </a:solidFill>
              </a:rPr>
              <a:t>ta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nói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nhiệt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độ</a:t>
            </a:r>
            <a:r>
              <a:rPr lang="en-US" sz="3200" b="1" dirty="0">
                <a:solidFill>
                  <a:srgbClr val="583B00"/>
                </a:solidFill>
              </a:rPr>
              <a:t> </a:t>
            </a:r>
            <a:r>
              <a:rPr lang="en-US" sz="3200" b="1" dirty="0" err="1">
                <a:solidFill>
                  <a:srgbClr val="583B00"/>
                </a:solidFill>
              </a:rPr>
              <a:t>tăng</a:t>
            </a:r>
            <a:r>
              <a:rPr lang="en-US" sz="3200" b="1" dirty="0">
                <a:solidFill>
                  <a:srgbClr val="583B00"/>
                </a:solidFill>
              </a:rPr>
              <a:t>  - 2</a:t>
            </a:r>
            <a:r>
              <a:rPr lang="en-US" sz="3200" b="1" baseline="30000" dirty="0">
                <a:solidFill>
                  <a:srgbClr val="583B00"/>
                </a:solidFill>
              </a:rPr>
              <a:t>0</a:t>
            </a:r>
            <a:r>
              <a:rPr lang="en-US" sz="3200" b="1" dirty="0">
                <a:solidFill>
                  <a:srgbClr val="583B00"/>
                </a:solidFill>
              </a:rPr>
              <a:t>C</a:t>
            </a:r>
            <a:endParaRPr lang="en-US" sz="3200" dirty="0">
              <a:solidFill>
                <a:srgbClr val="583B00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228600" y="1963738"/>
            <a:ext cx="381000" cy="1371600"/>
          </a:xfrm>
          <a:prstGeom prst="curvedRightArrow">
            <a:avLst>
              <a:gd name="adj1" fmla="val 25000"/>
              <a:gd name="adj2" fmla="val 55075"/>
              <a:gd name="adj3" fmla="val 2500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657"/>
          <p:cNvGrpSpPr>
            <a:grpSpLocks/>
          </p:cNvGrpSpPr>
          <p:nvPr/>
        </p:nvGrpSpPr>
        <p:grpSpPr bwMode="auto">
          <a:xfrm>
            <a:off x="7135813" y="585788"/>
            <a:ext cx="1465262" cy="6172200"/>
            <a:chOff x="4272" y="432"/>
            <a:chExt cx="923" cy="3888"/>
          </a:xfrm>
        </p:grpSpPr>
        <p:grpSp>
          <p:nvGrpSpPr>
            <p:cNvPr id="9233" name="Group 658"/>
            <p:cNvGrpSpPr>
              <a:grpSpLocks/>
            </p:cNvGrpSpPr>
            <p:nvPr/>
          </p:nvGrpSpPr>
          <p:grpSpPr bwMode="auto">
            <a:xfrm>
              <a:off x="4272" y="432"/>
              <a:ext cx="923" cy="3888"/>
              <a:chOff x="4272" y="432"/>
              <a:chExt cx="923" cy="3888"/>
            </a:xfrm>
          </p:grpSpPr>
          <p:sp>
            <p:nvSpPr>
              <p:cNvPr id="9235" name="AutoShape 659"/>
              <p:cNvSpPr>
                <a:spLocks noChangeArrowheads="1"/>
              </p:cNvSpPr>
              <p:nvPr/>
            </p:nvSpPr>
            <p:spPr bwMode="auto">
              <a:xfrm>
                <a:off x="4678" y="798"/>
                <a:ext cx="109" cy="1270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>
                  <a:latin typeface="Times New Roman" pitchFamily="18" charset="0"/>
                </a:endParaRPr>
              </a:p>
            </p:txBody>
          </p:sp>
          <p:grpSp>
            <p:nvGrpSpPr>
              <p:cNvPr id="9236" name="Group 660"/>
              <p:cNvGrpSpPr>
                <a:grpSpLocks/>
              </p:cNvGrpSpPr>
              <p:nvPr/>
            </p:nvGrpSpPr>
            <p:grpSpPr bwMode="auto">
              <a:xfrm>
                <a:off x="4272" y="432"/>
                <a:ext cx="907" cy="3888"/>
                <a:chOff x="4416" y="576"/>
                <a:chExt cx="720" cy="3360"/>
              </a:xfrm>
            </p:grpSpPr>
            <p:sp>
              <p:nvSpPr>
                <p:cNvPr id="9434" name="AutoShape 661"/>
                <p:cNvSpPr>
                  <a:spLocks noChangeArrowheads="1"/>
                </p:cNvSpPr>
                <p:nvPr/>
              </p:nvSpPr>
              <p:spPr bwMode="auto">
                <a:xfrm>
                  <a:off x="4416" y="576"/>
                  <a:ext cx="720" cy="336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800">
                    <a:latin typeface="Times New Roman" pitchFamily="18" charset="0"/>
                  </a:endParaRPr>
                </a:p>
              </p:txBody>
            </p:sp>
            <p:sp>
              <p:nvSpPr>
                <p:cNvPr id="9435" name="Oval 662"/>
                <p:cNvSpPr>
                  <a:spLocks noChangeArrowheads="1"/>
                </p:cNvSpPr>
                <p:nvPr/>
              </p:nvSpPr>
              <p:spPr bwMode="auto">
                <a:xfrm>
                  <a:off x="4608" y="3408"/>
                  <a:ext cx="336" cy="336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9237" name="Text Box 663"/>
              <p:cNvSpPr txBox="1">
                <a:spLocks noChangeArrowheads="1"/>
              </p:cNvSpPr>
              <p:nvPr/>
            </p:nvSpPr>
            <p:spPr bwMode="auto">
              <a:xfrm>
                <a:off x="4405" y="434"/>
                <a:ext cx="65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baseline="3000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</a:rPr>
                  <a:t>C</a:t>
                </a:r>
                <a:endParaRPr lang="en-US" sz="2800" b="1" baseline="300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9238" name="Group 664"/>
              <p:cNvGrpSpPr>
                <a:grpSpLocks/>
              </p:cNvGrpSpPr>
              <p:nvPr/>
            </p:nvGrpSpPr>
            <p:grpSpPr bwMode="auto">
              <a:xfrm>
                <a:off x="4792" y="790"/>
                <a:ext cx="302" cy="2778"/>
                <a:chOff x="4896" y="528"/>
                <a:chExt cx="288" cy="2640"/>
              </a:xfrm>
            </p:grpSpPr>
            <p:sp>
              <p:nvSpPr>
                <p:cNvPr id="9343" name="Rectangle 665"/>
                <p:cNvSpPr>
                  <a:spLocks noChangeArrowheads="1"/>
                </p:cNvSpPr>
                <p:nvPr/>
              </p:nvSpPr>
              <p:spPr bwMode="auto">
                <a:xfrm rot="5400000">
                  <a:off x="3720" y="1704"/>
                  <a:ext cx="2640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9344" name="Group 666"/>
                <p:cNvGrpSpPr>
                  <a:grpSpLocks/>
                </p:cNvGrpSpPr>
                <p:nvPr/>
              </p:nvGrpSpPr>
              <p:grpSpPr bwMode="auto">
                <a:xfrm rot="5400000">
                  <a:off x="4920" y="504"/>
                  <a:ext cx="192" cy="240"/>
                  <a:chOff x="1296" y="2208"/>
                  <a:chExt cx="192" cy="336"/>
                </a:xfrm>
              </p:grpSpPr>
              <p:sp>
                <p:nvSpPr>
                  <p:cNvPr id="9427" name="Line 667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208"/>
                    <a:ext cx="0" cy="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428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1344" y="2448"/>
                    <a:ext cx="48" cy="96"/>
                    <a:chOff x="1248" y="2448"/>
                    <a:chExt cx="48" cy="96"/>
                  </a:xfrm>
                </p:grpSpPr>
                <p:sp>
                  <p:nvSpPr>
                    <p:cNvPr id="9432" name="Line 6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3" name="Line 6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429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1440" y="2448"/>
                    <a:ext cx="48" cy="96"/>
                    <a:chOff x="1248" y="2448"/>
                    <a:chExt cx="48" cy="96"/>
                  </a:xfrm>
                </p:grpSpPr>
                <p:sp>
                  <p:nvSpPr>
                    <p:cNvPr id="9430" name="Line 6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1" name="Line 6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345" name="Group 674"/>
                <p:cNvGrpSpPr>
                  <a:grpSpLocks/>
                </p:cNvGrpSpPr>
                <p:nvPr/>
              </p:nvGrpSpPr>
              <p:grpSpPr bwMode="auto">
                <a:xfrm rot="5400000">
                  <a:off x="4440" y="1224"/>
                  <a:ext cx="1152" cy="240"/>
                  <a:chOff x="768" y="2304"/>
                  <a:chExt cx="1152" cy="240"/>
                </a:xfrm>
              </p:grpSpPr>
              <p:grpSp>
                <p:nvGrpSpPr>
                  <p:cNvPr id="9387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76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420" name="Line 6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421" name="Group 6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425" name="Line 6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26" name="Line 6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422" name="Group 6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423" name="Line 6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24" name="Line 6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88" name="Group 683"/>
                  <p:cNvGrpSpPr>
                    <a:grpSpLocks/>
                  </p:cNvGrpSpPr>
                  <p:nvPr/>
                </p:nvGrpSpPr>
                <p:grpSpPr bwMode="auto">
                  <a:xfrm>
                    <a:off x="100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413" name="Line 6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414" name="Group 6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418" name="Line 6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19" name="Line 6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415" name="Group 6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416" name="Line 6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17" name="Line 6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89" name="Group 691"/>
                  <p:cNvGrpSpPr>
                    <a:grpSpLocks/>
                  </p:cNvGrpSpPr>
                  <p:nvPr/>
                </p:nvGrpSpPr>
                <p:grpSpPr bwMode="auto">
                  <a:xfrm>
                    <a:off x="124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406" name="Line 6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407" name="Group 6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411" name="Line 6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12" name="Line 6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408" name="Group 6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409" name="Line 6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10" name="Line 6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90" name="Group 699"/>
                  <p:cNvGrpSpPr>
                    <a:grpSpLocks/>
                  </p:cNvGrpSpPr>
                  <p:nvPr/>
                </p:nvGrpSpPr>
                <p:grpSpPr bwMode="auto">
                  <a:xfrm>
                    <a:off x="148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399" name="Line 7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400" name="Group 7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404" name="Line 7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05" name="Line 7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401" name="Group 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402" name="Line 7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03" name="Line 7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91" name="Group 707"/>
                  <p:cNvGrpSpPr>
                    <a:grpSpLocks/>
                  </p:cNvGrpSpPr>
                  <p:nvPr/>
                </p:nvGrpSpPr>
                <p:grpSpPr bwMode="auto">
                  <a:xfrm>
                    <a:off x="172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392" name="Line 7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393" name="Group 7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97" name="Line 7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98" name="Line 7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94" name="Group 7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95" name="Line 7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96" name="Line 7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346" name="Group 715"/>
                <p:cNvGrpSpPr>
                  <a:grpSpLocks/>
                </p:cNvGrpSpPr>
                <p:nvPr/>
              </p:nvGrpSpPr>
              <p:grpSpPr bwMode="auto">
                <a:xfrm rot="5400000">
                  <a:off x="4440" y="2424"/>
                  <a:ext cx="1152" cy="240"/>
                  <a:chOff x="768" y="2304"/>
                  <a:chExt cx="1152" cy="240"/>
                </a:xfrm>
              </p:grpSpPr>
              <p:grpSp>
                <p:nvGrpSpPr>
                  <p:cNvPr id="9347" name="Group 716"/>
                  <p:cNvGrpSpPr>
                    <a:grpSpLocks/>
                  </p:cNvGrpSpPr>
                  <p:nvPr/>
                </p:nvGrpSpPr>
                <p:grpSpPr bwMode="auto">
                  <a:xfrm>
                    <a:off x="76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380" name="Line 7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381" name="Group 7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85" name="Line 7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86" name="Line 7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82" name="Group 7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83" name="Line 7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84" name="Line 7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48" name="Group 724"/>
                  <p:cNvGrpSpPr>
                    <a:grpSpLocks/>
                  </p:cNvGrpSpPr>
                  <p:nvPr/>
                </p:nvGrpSpPr>
                <p:grpSpPr bwMode="auto">
                  <a:xfrm>
                    <a:off x="100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373" name="Line 7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374" name="Group 7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78" name="Line 7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79" name="Line 7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75" name="Group 7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76" name="Line 7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77" name="Line 7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49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124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366" name="Line 7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367" name="Group 7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71" name="Line 7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72" name="Line 7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68" name="Group 7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69" name="Line 7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70" name="Line 7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50" name="Group 740"/>
                  <p:cNvGrpSpPr>
                    <a:grpSpLocks/>
                  </p:cNvGrpSpPr>
                  <p:nvPr/>
                </p:nvGrpSpPr>
                <p:grpSpPr bwMode="auto">
                  <a:xfrm>
                    <a:off x="148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359" name="Line 7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360" name="Group 7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64" name="Line 7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65" name="Line 7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61" name="Group 7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62" name="Line 7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63" name="Line 7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51" name="Group 748"/>
                  <p:cNvGrpSpPr>
                    <a:grpSpLocks/>
                  </p:cNvGrpSpPr>
                  <p:nvPr/>
                </p:nvGrpSpPr>
                <p:grpSpPr bwMode="auto">
                  <a:xfrm>
                    <a:off x="172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352" name="Line 7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353" name="Group 7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57" name="Line 7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58" name="Line 7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54" name="Group 7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55" name="Line 7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56" name="Line 7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9239" name="Text Box 756"/>
              <p:cNvSpPr txBox="1">
                <a:spLocks noChangeArrowheads="1"/>
              </p:cNvSpPr>
              <p:nvPr/>
            </p:nvSpPr>
            <p:spPr bwMode="auto">
              <a:xfrm>
                <a:off x="4368" y="2112"/>
                <a:ext cx="2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D60093"/>
                    </a:solidFill>
                    <a:latin typeface="Times New Roman" pitchFamily="18" charset="0"/>
                  </a:rPr>
                  <a:t>  0</a:t>
                </a:r>
              </a:p>
            </p:txBody>
          </p:sp>
          <p:sp>
            <p:nvSpPr>
              <p:cNvPr id="9240" name="Text Box 757"/>
              <p:cNvSpPr txBox="1">
                <a:spLocks noChangeArrowheads="1"/>
              </p:cNvSpPr>
              <p:nvPr/>
            </p:nvSpPr>
            <p:spPr bwMode="auto">
              <a:xfrm>
                <a:off x="4842" y="1649"/>
                <a:ext cx="2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9241" name="Text Box 758"/>
              <p:cNvSpPr txBox="1">
                <a:spLocks noChangeArrowheads="1"/>
              </p:cNvSpPr>
              <p:nvPr/>
            </p:nvSpPr>
            <p:spPr bwMode="auto">
              <a:xfrm>
                <a:off x="4842" y="1144"/>
                <a:ext cx="2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9242" name="Text Box 759"/>
              <p:cNvSpPr txBox="1">
                <a:spLocks noChangeArrowheads="1"/>
              </p:cNvSpPr>
              <p:nvPr/>
            </p:nvSpPr>
            <p:spPr bwMode="auto">
              <a:xfrm>
                <a:off x="4842" y="891"/>
                <a:ext cx="3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9243" name="Text Box 760"/>
              <p:cNvSpPr txBox="1">
                <a:spLocks noChangeArrowheads="1"/>
              </p:cNvSpPr>
              <p:nvPr/>
            </p:nvSpPr>
            <p:spPr bwMode="auto">
              <a:xfrm>
                <a:off x="4842" y="1396"/>
                <a:ext cx="3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9244" name="Group 761"/>
              <p:cNvGrpSpPr>
                <a:grpSpLocks/>
              </p:cNvGrpSpPr>
              <p:nvPr/>
            </p:nvGrpSpPr>
            <p:grpSpPr bwMode="auto">
              <a:xfrm rot="10800000">
                <a:off x="4355" y="798"/>
                <a:ext cx="302" cy="2778"/>
                <a:chOff x="4896" y="528"/>
                <a:chExt cx="288" cy="2640"/>
              </a:xfrm>
            </p:grpSpPr>
            <p:sp>
              <p:nvSpPr>
                <p:cNvPr id="9252" name="Rectangle 762"/>
                <p:cNvSpPr>
                  <a:spLocks noChangeArrowheads="1"/>
                </p:cNvSpPr>
                <p:nvPr/>
              </p:nvSpPr>
              <p:spPr bwMode="auto">
                <a:xfrm rot="5400000">
                  <a:off x="3720" y="1704"/>
                  <a:ext cx="2640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9253" name="Group 763"/>
                <p:cNvGrpSpPr>
                  <a:grpSpLocks/>
                </p:cNvGrpSpPr>
                <p:nvPr/>
              </p:nvGrpSpPr>
              <p:grpSpPr bwMode="auto">
                <a:xfrm rot="5400000">
                  <a:off x="4920" y="504"/>
                  <a:ext cx="192" cy="240"/>
                  <a:chOff x="1296" y="2208"/>
                  <a:chExt cx="192" cy="336"/>
                </a:xfrm>
              </p:grpSpPr>
              <p:sp>
                <p:nvSpPr>
                  <p:cNvPr id="9336" name="Line 764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208"/>
                    <a:ext cx="0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337" name="Group 765"/>
                  <p:cNvGrpSpPr>
                    <a:grpSpLocks/>
                  </p:cNvGrpSpPr>
                  <p:nvPr/>
                </p:nvGrpSpPr>
                <p:grpSpPr bwMode="auto">
                  <a:xfrm>
                    <a:off x="1344" y="2448"/>
                    <a:ext cx="48" cy="96"/>
                    <a:chOff x="1248" y="2448"/>
                    <a:chExt cx="48" cy="96"/>
                  </a:xfrm>
                </p:grpSpPr>
                <p:sp>
                  <p:nvSpPr>
                    <p:cNvPr id="9341" name="Line 7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42" name="Line 7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38" name="Group 768"/>
                  <p:cNvGrpSpPr>
                    <a:grpSpLocks/>
                  </p:cNvGrpSpPr>
                  <p:nvPr/>
                </p:nvGrpSpPr>
                <p:grpSpPr bwMode="auto">
                  <a:xfrm>
                    <a:off x="1440" y="2448"/>
                    <a:ext cx="48" cy="96"/>
                    <a:chOff x="1248" y="2448"/>
                    <a:chExt cx="48" cy="96"/>
                  </a:xfrm>
                </p:grpSpPr>
                <p:sp>
                  <p:nvSpPr>
                    <p:cNvPr id="9339" name="Line 7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40" name="Line 7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254" name="Group 771"/>
                <p:cNvGrpSpPr>
                  <a:grpSpLocks/>
                </p:cNvGrpSpPr>
                <p:nvPr/>
              </p:nvGrpSpPr>
              <p:grpSpPr bwMode="auto">
                <a:xfrm rot="5400000">
                  <a:off x="4440" y="1224"/>
                  <a:ext cx="1152" cy="240"/>
                  <a:chOff x="768" y="2304"/>
                  <a:chExt cx="1152" cy="240"/>
                </a:xfrm>
              </p:grpSpPr>
              <p:grpSp>
                <p:nvGrpSpPr>
                  <p:cNvPr id="9296" name="Group 772"/>
                  <p:cNvGrpSpPr>
                    <a:grpSpLocks/>
                  </p:cNvGrpSpPr>
                  <p:nvPr/>
                </p:nvGrpSpPr>
                <p:grpSpPr bwMode="auto">
                  <a:xfrm>
                    <a:off x="76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329" name="Line 7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330" name="Group 7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34" name="Line 7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35" name="Line 7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31" name="Group 7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32" name="Line 7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33" name="Line 7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97" name="Group 780"/>
                  <p:cNvGrpSpPr>
                    <a:grpSpLocks/>
                  </p:cNvGrpSpPr>
                  <p:nvPr/>
                </p:nvGrpSpPr>
                <p:grpSpPr bwMode="auto">
                  <a:xfrm>
                    <a:off x="100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322" name="Line 7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323" name="Group 7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27" name="Line 7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28" name="Line 7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24" name="Group 7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25" name="Line 7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26" name="Line 7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98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124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315" name="Line 7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316" name="Group 7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20" name="Line 7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21" name="Line 7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17" name="Group 7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18" name="Line 7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19" name="Line 7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99" name="Group 796"/>
                  <p:cNvGrpSpPr>
                    <a:grpSpLocks/>
                  </p:cNvGrpSpPr>
                  <p:nvPr/>
                </p:nvGrpSpPr>
                <p:grpSpPr bwMode="auto">
                  <a:xfrm>
                    <a:off x="148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308" name="Line 7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309" name="Group 7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13" name="Line 7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14" name="Line 8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10" name="Group 8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11" name="Line 8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12" name="Line 8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00" name="Group 804"/>
                  <p:cNvGrpSpPr>
                    <a:grpSpLocks/>
                  </p:cNvGrpSpPr>
                  <p:nvPr/>
                </p:nvGrpSpPr>
                <p:grpSpPr bwMode="auto">
                  <a:xfrm>
                    <a:off x="172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301" name="Line 8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302" name="Group 8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06" name="Line 8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07" name="Line 8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03" name="Group 8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304" name="Line 8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05" name="Line 8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255" name="Group 812"/>
                <p:cNvGrpSpPr>
                  <a:grpSpLocks/>
                </p:cNvGrpSpPr>
                <p:nvPr/>
              </p:nvGrpSpPr>
              <p:grpSpPr bwMode="auto">
                <a:xfrm rot="5400000">
                  <a:off x="4440" y="2424"/>
                  <a:ext cx="1152" cy="240"/>
                  <a:chOff x="768" y="2304"/>
                  <a:chExt cx="1152" cy="240"/>
                </a:xfrm>
              </p:grpSpPr>
              <p:grpSp>
                <p:nvGrpSpPr>
                  <p:cNvPr id="9256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76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289" name="Line 8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290" name="Group 8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294" name="Line 8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95" name="Line 8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291" name="Group 8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292" name="Line 8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93" name="Line 8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57" name="Group 821"/>
                  <p:cNvGrpSpPr>
                    <a:grpSpLocks/>
                  </p:cNvGrpSpPr>
                  <p:nvPr/>
                </p:nvGrpSpPr>
                <p:grpSpPr bwMode="auto">
                  <a:xfrm>
                    <a:off x="100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282" name="Line 8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283" name="Group 8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287" name="Line 8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88" name="Line 8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284" name="Group 8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285" name="Line 8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86" name="Line 8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58" name="Group 829"/>
                  <p:cNvGrpSpPr>
                    <a:grpSpLocks/>
                  </p:cNvGrpSpPr>
                  <p:nvPr/>
                </p:nvGrpSpPr>
                <p:grpSpPr bwMode="auto">
                  <a:xfrm>
                    <a:off x="124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275" name="Line 8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276" name="Group 8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280" name="Line 8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81" name="Line 8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277" name="Group 8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278" name="Line 8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79" name="Line 8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59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148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268" name="Line 8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269" name="Group 8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273" name="Line 8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74" name="Line 8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270" name="Group 8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271" name="Line 8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72" name="Line 8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60" name="Group 845"/>
                  <p:cNvGrpSpPr>
                    <a:grpSpLocks/>
                  </p:cNvGrpSpPr>
                  <p:nvPr/>
                </p:nvGrpSpPr>
                <p:grpSpPr bwMode="auto">
                  <a:xfrm>
                    <a:off x="172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9261" name="Line 8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262" name="Group 8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266" name="Line 8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67" name="Line 8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263" name="Group 8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9264" name="Line 8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65" name="Line 8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9245" name="Text Box 853"/>
              <p:cNvSpPr txBox="1">
                <a:spLocks noChangeArrowheads="1"/>
              </p:cNvSpPr>
              <p:nvPr/>
            </p:nvSpPr>
            <p:spPr bwMode="auto">
              <a:xfrm>
                <a:off x="4307" y="3156"/>
                <a:ext cx="3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FF"/>
                    </a:solidFill>
                    <a:latin typeface="Times New Roman" pitchFamily="18" charset="0"/>
                  </a:rPr>
                  <a:t>-6</a:t>
                </a:r>
              </a:p>
            </p:txBody>
          </p:sp>
          <p:sp>
            <p:nvSpPr>
              <p:cNvPr id="9246" name="Text Box 854"/>
              <p:cNvSpPr txBox="1">
                <a:spLocks noChangeArrowheads="1"/>
              </p:cNvSpPr>
              <p:nvPr/>
            </p:nvSpPr>
            <p:spPr bwMode="auto">
              <a:xfrm>
                <a:off x="4307" y="2903"/>
                <a:ext cx="30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FF"/>
                    </a:solidFill>
                    <a:latin typeface="Times New Roman" pitchFamily="18" charset="0"/>
                  </a:rPr>
                  <a:t>-5</a:t>
                </a:r>
              </a:p>
            </p:txBody>
          </p:sp>
          <p:sp>
            <p:nvSpPr>
              <p:cNvPr id="9247" name="Text Box 855"/>
              <p:cNvSpPr txBox="1">
                <a:spLocks noChangeArrowheads="1"/>
              </p:cNvSpPr>
              <p:nvPr/>
            </p:nvSpPr>
            <p:spPr bwMode="auto">
              <a:xfrm>
                <a:off x="4307" y="2398"/>
                <a:ext cx="30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FF"/>
                    </a:solidFill>
                    <a:latin typeface="Times New Roman" pitchFamily="18" charset="0"/>
                  </a:rPr>
                  <a:t>-3</a:t>
                </a:r>
              </a:p>
            </p:txBody>
          </p:sp>
          <p:sp>
            <p:nvSpPr>
              <p:cNvPr id="9248" name="Text Box 856"/>
              <p:cNvSpPr txBox="1">
                <a:spLocks noChangeArrowheads="1"/>
              </p:cNvSpPr>
              <p:nvPr/>
            </p:nvSpPr>
            <p:spPr bwMode="auto">
              <a:xfrm>
                <a:off x="4307" y="2651"/>
                <a:ext cx="30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FF"/>
                    </a:solidFill>
                    <a:latin typeface="Times New Roman" pitchFamily="18" charset="0"/>
                  </a:rPr>
                  <a:t>-4</a:t>
                </a:r>
              </a:p>
            </p:txBody>
          </p:sp>
          <p:sp>
            <p:nvSpPr>
              <p:cNvPr id="9249" name="AutoShape 857"/>
              <p:cNvSpPr>
                <a:spLocks noChangeArrowheads="1"/>
              </p:cNvSpPr>
              <p:nvPr/>
            </p:nvSpPr>
            <p:spPr bwMode="auto">
              <a:xfrm>
                <a:off x="4680" y="1047"/>
                <a:ext cx="101" cy="2668"/>
              </a:xfrm>
              <a:prstGeom prst="flowChartAlternateProcess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>
                  <a:latin typeface="Times New Roman" pitchFamily="18" charset="0"/>
                </a:endParaRPr>
              </a:p>
            </p:txBody>
          </p:sp>
          <p:sp>
            <p:nvSpPr>
              <p:cNvPr id="9250" name="Text Box 858"/>
              <p:cNvSpPr txBox="1">
                <a:spLocks noChangeArrowheads="1"/>
              </p:cNvSpPr>
              <p:nvPr/>
            </p:nvSpPr>
            <p:spPr bwMode="auto">
              <a:xfrm>
                <a:off x="4304" y="1881"/>
                <a:ext cx="3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FF"/>
                    </a:solidFill>
                    <a:latin typeface="Times New Roman" pitchFamily="18" charset="0"/>
                  </a:rPr>
                  <a:t>-1</a:t>
                </a:r>
              </a:p>
            </p:txBody>
          </p:sp>
          <p:sp>
            <p:nvSpPr>
              <p:cNvPr id="9251" name="Text Box 859"/>
              <p:cNvSpPr txBox="1">
                <a:spLocks noChangeArrowheads="1"/>
              </p:cNvSpPr>
              <p:nvPr/>
            </p:nvSpPr>
            <p:spPr bwMode="auto">
              <a:xfrm>
                <a:off x="4304" y="2139"/>
                <a:ext cx="3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FF"/>
                    </a:solidFill>
                    <a:latin typeface="Times New Roman" pitchFamily="18" charset="0"/>
                  </a:rPr>
                  <a:t>-2</a:t>
                </a:r>
              </a:p>
            </p:txBody>
          </p:sp>
        </p:grpSp>
        <p:sp>
          <p:nvSpPr>
            <p:cNvPr id="9234" name="AutoShape 860"/>
            <p:cNvSpPr>
              <a:spLocks noChangeArrowheads="1"/>
            </p:cNvSpPr>
            <p:nvPr/>
          </p:nvSpPr>
          <p:spPr bwMode="auto">
            <a:xfrm>
              <a:off x="4665" y="1044"/>
              <a:ext cx="114" cy="1514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Times New Roman" pitchFamily="18" charset="0"/>
              </a:endParaRPr>
            </a:p>
          </p:txBody>
        </p:sp>
      </p:grpSp>
      <p:sp>
        <p:nvSpPr>
          <p:cNvPr id="218" name="AutoShape 861"/>
          <p:cNvSpPr>
            <a:spLocks noChangeArrowheads="1"/>
          </p:cNvSpPr>
          <p:nvPr/>
        </p:nvSpPr>
        <p:spPr bwMode="auto">
          <a:xfrm>
            <a:off x="7769225" y="3827463"/>
            <a:ext cx="180975" cy="936625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</a:endParaRPr>
          </a:p>
        </p:txBody>
      </p:sp>
      <p:cxnSp>
        <p:nvCxnSpPr>
          <p:cNvPr id="219" name="Straight Connector 218"/>
          <p:cNvCxnSpPr/>
          <p:nvPr/>
        </p:nvCxnSpPr>
        <p:spPr bwMode="auto">
          <a:xfrm>
            <a:off x="6278563" y="3981450"/>
            <a:ext cx="1143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1"/>
          <p:cNvSpPr txBox="1">
            <a:spLocks noChangeArrowheads="1"/>
          </p:cNvSpPr>
          <p:nvPr/>
        </p:nvSpPr>
        <p:spPr bwMode="auto">
          <a:xfrm>
            <a:off x="5737225" y="3765550"/>
            <a:ext cx="8588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1">
                <a:solidFill>
                  <a:srgbClr val="FF0066"/>
                </a:solidFill>
              </a:rPr>
              <a:t>- 3</a:t>
            </a:r>
          </a:p>
        </p:txBody>
      </p:sp>
      <p:sp>
        <p:nvSpPr>
          <p:cNvPr id="221" name="TextBox 215"/>
          <p:cNvSpPr txBox="1">
            <a:spLocks noChangeArrowheads="1"/>
          </p:cNvSpPr>
          <p:nvPr/>
        </p:nvSpPr>
        <p:spPr bwMode="auto">
          <a:xfrm>
            <a:off x="5737225" y="4527550"/>
            <a:ext cx="762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1">
                <a:solidFill>
                  <a:srgbClr val="FF0066"/>
                </a:solidFill>
              </a:rPr>
              <a:t>- 5</a:t>
            </a:r>
          </a:p>
        </p:txBody>
      </p:sp>
      <p:cxnSp>
        <p:nvCxnSpPr>
          <p:cNvPr id="222" name="Straight Connector 221"/>
          <p:cNvCxnSpPr/>
          <p:nvPr/>
        </p:nvCxnSpPr>
        <p:spPr bwMode="auto">
          <a:xfrm>
            <a:off x="6278563" y="3984625"/>
            <a:ext cx="11430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Cloud Callout 224"/>
          <p:cNvSpPr/>
          <p:nvPr/>
        </p:nvSpPr>
        <p:spPr>
          <a:xfrm>
            <a:off x="717550" y="4343400"/>
            <a:ext cx="4419600" cy="1371600"/>
          </a:xfrm>
          <a:prstGeom prst="cloudCallout">
            <a:avLst>
              <a:gd name="adj1" fmla="val -20457"/>
              <a:gd name="adj2" fmla="val -90552"/>
            </a:avLst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(-3) + (-2) = </a:t>
            </a:r>
          </a:p>
        </p:txBody>
      </p:sp>
      <p:sp>
        <p:nvSpPr>
          <p:cNvPr id="224" name="TextBox 223"/>
          <p:cNvSpPr txBox="1">
            <a:spLocks noChangeArrowheads="1"/>
          </p:cNvSpPr>
          <p:nvPr/>
        </p:nvSpPr>
        <p:spPr bwMode="auto">
          <a:xfrm>
            <a:off x="3784600" y="4556125"/>
            <a:ext cx="528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8" name="Oval 227"/>
          <p:cNvSpPr/>
          <p:nvPr/>
        </p:nvSpPr>
        <p:spPr>
          <a:xfrm>
            <a:off x="2743200" y="808038"/>
            <a:ext cx="1447800" cy="563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2879725" y="304800"/>
            <a:ext cx="1158875" cy="563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763963" y="1371600"/>
            <a:ext cx="1844675" cy="6556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" presetClass="exit" presetSubtype="1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8131E-6 L -3.33333E-6 0.11587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21" grpId="0"/>
      <p:bldP spid="224" grpId="0"/>
      <p:bldP spid="228" grpId="1" animBg="1"/>
      <p:bldP spid="227" grpId="0" animBg="1"/>
      <p:bldP spid="227" grpId="1" animBg="1"/>
      <p:bldP spid="2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Line 2"/>
          <p:cNvSpPr>
            <a:spLocks noChangeShapeType="1"/>
          </p:cNvSpPr>
          <p:nvPr/>
        </p:nvSpPr>
        <p:spPr bwMode="auto">
          <a:xfrm>
            <a:off x="3200400" y="1587500"/>
            <a:ext cx="1588" cy="173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 flipH="1">
            <a:off x="3200400" y="2120900"/>
            <a:ext cx="1254125" cy="31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3629025" y="1622425"/>
            <a:ext cx="6064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sz="2400" b="1"/>
              <a:t>- 2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5153025" y="1435100"/>
            <a:ext cx="5778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sz="2400" b="1">
                <a:solidFill>
                  <a:srgbClr val="0070C0"/>
                </a:solidFill>
              </a:rPr>
              <a:t>- 3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2819400" y="2501900"/>
            <a:ext cx="6715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sz="2400" b="1">
                <a:solidFill>
                  <a:srgbClr val="FF0000"/>
                </a:solidFill>
              </a:rPr>
              <a:t>- 5</a:t>
            </a:r>
          </a:p>
        </p:txBody>
      </p:sp>
      <p:sp>
        <p:nvSpPr>
          <p:cNvPr id="222218" name="Line 10"/>
          <p:cNvSpPr>
            <a:spLocks noChangeShapeType="1"/>
          </p:cNvSpPr>
          <p:nvPr/>
        </p:nvSpPr>
        <p:spPr bwMode="auto">
          <a:xfrm>
            <a:off x="4433888" y="1573213"/>
            <a:ext cx="1587" cy="9985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4419600" y="1968500"/>
            <a:ext cx="1905000" cy="15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3200400" y="3035300"/>
            <a:ext cx="3124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838200" y="2417763"/>
            <a:ext cx="7467600" cy="44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1917700" y="2328863"/>
            <a:ext cx="1588" cy="198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8"/>
          <p:cNvSpPr>
            <a:spLocks noChangeShapeType="1"/>
          </p:cNvSpPr>
          <p:nvPr/>
        </p:nvSpPr>
        <p:spPr bwMode="auto">
          <a:xfrm>
            <a:off x="3805238" y="2351088"/>
            <a:ext cx="1587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20"/>
          <p:cNvSpPr>
            <a:spLocks noChangeShapeType="1"/>
          </p:cNvSpPr>
          <p:nvPr/>
        </p:nvSpPr>
        <p:spPr bwMode="auto">
          <a:xfrm>
            <a:off x="5072063" y="2357438"/>
            <a:ext cx="3175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Line 21"/>
          <p:cNvSpPr>
            <a:spLocks noChangeShapeType="1"/>
          </p:cNvSpPr>
          <p:nvPr/>
        </p:nvSpPr>
        <p:spPr bwMode="auto">
          <a:xfrm>
            <a:off x="5707063" y="2362200"/>
            <a:ext cx="1587" cy="198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22"/>
          <p:cNvSpPr>
            <a:spLocks noChangeShapeType="1"/>
          </p:cNvSpPr>
          <p:nvPr/>
        </p:nvSpPr>
        <p:spPr bwMode="auto">
          <a:xfrm>
            <a:off x="6324600" y="2351088"/>
            <a:ext cx="4763" cy="1968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Line 23"/>
          <p:cNvSpPr>
            <a:spLocks noChangeShapeType="1"/>
          </p:cNvSpPr>
          <p:nvPr/>
        </p:nvSpPr>
        <p:spPr bwMode="auto">
          <a:xfrm>
            <a:off x="6945313" y="2365375"/>
            <a:ext cx="1587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Line 24"/>
          <p:cNvSpPr>
            <a:spLocks noChangeShapeType="1"/>
          </p:cNvSpPr>
          <p:nvPr/>
        </p:nvSpPr>
        <p:spPr bwMode="auto">
          <a:xfrm>
            <a:off x="7594600" y="2352675"/>
            <a:ext cx="1588" cy="198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Text Box 25"/>
          <p:cNvSpPr txBox="1">
            <a:spLocks noChangeArrowheads="1"/>
          </p:cNvSpPr>
          <p:nvPr/>
        </p:nvSpPr>
        <p:spPr bwMode="auto">
          <a:xfrm>
            <a:off x="3541713" y="2509838"/>
            <a:ext cx="5730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b="1"/>
              <a:t> -4</a:t>
            </a:r>
          </a:p>
        </p:txBody>
      </p:sp>
      <p:sp>
        <p:nvSpPr>
          <p:cNvPr id="10259" name="Text Box 26"/>
          <p:cNvSpPr txBox="1">
            <a:spLocks noChangeArrowheads="1"/>
          </p:cNvSpPr>
          <p:nvPr/>
        </p:nvSpPr>
        <p:spPr bwMode="auto">
          <a:xfrm>
            <a:off x="4175125" y="2522538"/>
            <a:ext cx="45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b="1"/>
              <a:t> -3</a:t>
            </a:r>
          </a:p>
        </p:txBody>
      </p:sp>
      <p:sp>
        <p:nvSpPr>
          <p:cNvPr id="10260" name="Text Box 27"/>
          <p:cNvSpPr txBox="1">
            <a:spLocks noChangeArrowheads="1"/>
          </p:cNvSpPr>
          <p:nvPr/>
        </p:nvSpPr>
        <p:spPr bwMode="auto">
          <a:xfrm>
            <a:off x="4813300" y="2517775"/>
            <a:ext cx="457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b="1"/>
              <a:t> -2</a:t>
            </a:r>
          </a:p>
        </p:txBody>
      </p:sp>
      <p:sp>
        <p:nvSpPr>
          <p:cNvPr id="10261" name="Text Box 28"/>
          <p:cNvSpPr txBox="1">
            <a:spLocks noChangeArrowheads="1"/>
          </p:cNvSpPr>
          <p:nvPr/>
        </p:nvSpPr>
        <p:spPr bwMode="auto">
          <a:xfrm>
            <a:off x="5457825" y="2522538"/>
            <a:ext cx="48418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b="1"/>
              <a:t> -1</a:t>
            </a:r>
          </a:p>
        </p:txBody>
      </p:sp>
      <p:sp>
        <p:nvSpPr>
          <p:cNvPr id="10262" name="Text Box 29"/>
          <p:cNvSpPr txBox="1">
            <a:spLocks noChangeArrowheads="1"/>
          </p:cNvSpPr>
          <p:nvPr/>
        </p:nvSpPr>
        <p:spPr bwMode="auto">
          <a:xfrm>
            <a:off x="6178550" y="2519363"/>
            <a:ext cx="3984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63" name="Text Box 30"/>
          <p:cNvSpPr txBox="1">
            <a:spLocks noChangeArrowheads="1"/>
          </p:cNvSpPr>
          <p:nvPr/>
        </p:nvSpPr>
        <p:spPr bwMode="auto">
          <a:xfrm>
            <a:off x="6677025" y="2520950"/>
            <a:ext cx="42703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b="1"/>
              <a:t>  1</a:t>
            </a:r>
          </a:p>
        </p:txBody>
      </p:sp>
      <p:sp>
        <p:nvSpPr>
          <p:cNvPr id="10264" name="Text Box 31"/>
          <p:cNvSpPr txBox="1">
            <a:spLocks noChangeArrowheads="1"/>
          </p:cNvSpPr>
          <p:nvPr/>
        </p:nvSpPr>
        <p:spPr bwMode="auto">
          <a:xfrm>
            <a:off x="7348538" y="2528888"/>
            <a:ext cx="54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b="1"/>
              <a:t>  2</a:t>
            </a:r>
          </a:p>
        </p:txBody>
      </p:sp>
      <p:sp>
        <p:nvSpPr>
          <p:cNvPr id="10265" name="Text Box 32"/>
          <p:cNvSpPr txBox="1">
            <a:spLocks noChangeArrowheads="1"/>
          </p:cNvSpPr>
          <p:nvPr/>
        </p:nvSpPr>
        <p:spPr bwMode="auto">
          <a:xfrm>
            <a:off x="2973388" y="2487613"/>
            <a:ext cx="49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b="1"/>
              <a:t>-5</a:t>
            </a:r>
          </a:p>
        </p:txBody>
      </p:sp>
      <p:sp>
        <p:nvSpPr>
          <p:cNvPr id="10266" name="Text Box 33"/>
          <p:cNvSpPr txBox="1">
            <a:spLocks noChangeArrowheads="1"/>
          </p:cNvSpPr>
          <p:nvPr/>
        </p:nvSpPr>
        <p:spPr bwMode="auto">
          <a:xfrm>
            <a:off x="2300288" y="2509838"/>
            <a:ext cx="533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b="1"/>
              <a:t> -6</a:t>
            </a:r>
          </a:p>
        </p:txBody>
      </p:sp>
      <p:sp>
        <p:nvSpPr>
          <p:cNvPr id="10267" name="Text Box 34"/>
          <p:cNvSpPr txBox="1">
            <a:spLocks noChangeArrowheads="1"/>
          </p:cNvSpPr>
          <p:nvPr/>
        </p:nvSpPr>
        <p:spPr bwMode="auto">
          <a:xfrm>
            <a:off x="1652588" y="2493963"/>
            <a:ext cx="558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/>
          <a:lstStyle/>
          <a:p>
            <a:r>
              <a:rPr lang="en-US" b="1"/>
              <a:t> -7</a:t>
            </a:r>
          </a:p>
        </p:txBody>
      </p:sp>
      <p:sp>
        <p:nvSpPr>
          <p:cNvPr id="10268" name="Line 15"/>
          <p:cNvSpPr>
            <a:spLocks noChangeShapeType="1"/>
          </p:cNvSpPr>
          <p:nvPr/>
        </p:nvSpPr>
        <p:spPr bwMode="auto">
          <a:xfrm>
            <a:off x="2562225" y="2325688"/>
            <a:ext cx="1588" cy="198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15"/>
          <p:cNvSpPr>
            <a:spLocks noChangeShapeType="1"/>
          </p:cNvSpPr>
          <p:nvPr/>
        </p:nvSpPr>
        <p:spPr bwMode="auto">
          <a:xfrm>
            <a:off x="3195638" y="2339975"/>
            <a:ext cx="1587" cy="198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Date Placeholder 3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CC5F82-29DE-4CF8-97FC-ED13B11AFDA9}" type="datetime10">
              <a:rPr lang="en-US"/>
              <a:pPr>
                <a:defRPr/>
              </a:pPr>
              <a:t>23:21</a:t>
            </a:fld>
            <a:endParaRPr lang="en-US"/>
          </a:p>
        </p:txBody>
      </p:sp>
      <p:sp>
        <p:nvSpPr>
          <p:cNvPr id="40" name="Line 2"/>
          <p:cNvSpPr>
            <a:spLocks noChangeShapeType="1"/>
          </p:cNvSpPr>
          <p:nvPr/>
        </p:nvSpPr>
        <p:spPr bwMode="auto">
          <a:xfrm>
            <a:off x="6324600" y="1603375"/>
            <a:ext cx="1588" cy="173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017838" y="336550"/>
            <a:ext cx="3262312" cy="855663"/>
          </a:xfrm>
          <a:prstGeom prst="roundRect">
            <a:avLst/>
          </a:prstGeom>
          <a:solidFill>
            <a:srgbClr val="FFEEBD"/>
          </a:solidFill>
          <a:ln>
            <a:solidFill>
              <a:srgbClr val="FFD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(- 3) + (- 2) = ?</a:t>
            </a:r>
          </a:p>
        </p:txBody>
      </p:sp>
      <p:sp>
        <p:nvSpPr>
          <p:cNvPr id="10273" name="Line 15"/>
          <p:cNvSpPr>
            <a:spLocks noChangeShapeType="1"/>
          </p:cNvSpPr>
          <p:nvPr/>
        </p:nvSpPr>
        <p:spPr bwMode="auto">
          <a:xfrm>
            <a:off x="4433888" y="2305050"/>
            <a:ext cx="1587" cy="198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Horizontal Scroll 40"/>
          <p:cNvSpPr/>
          <p:nvPr/>
        </p:nvSpPr>
        <p:spPr>
          <a:xfrm>
            <a:off x="460375" y="3200400"/>
            <a:ext cx="8229600" cy="361315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6713" algn="ctr">
              <a:lnSpc>
                <a:spcPct val="120000"/>
              </a:lnSpc>
              <a:spcBef>
                <a:spcPts val="600"/>
              </a:spcBef>
              <a:defRPr/>
            </a:pPr>
            <a:endParaRPr lang="en-US" sz="2800" b="1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Mátxcơva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(-3) +(-2) = - 5  (</a:t>
            </a:r>
            <a:r>
              <a:rPr lang="en-US" sz="2800" b="1" baseline="30000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u="sng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ĐS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: - 5</a:t>
            </a:r>
            <a:r>
              <a:rPr lang="en-US" sz="2800" b="1" baseline="30000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 marL="457200" indent="-366713" algn="ctr">
              <a:lnSpc>
                <a:spcPct val="120000"/>
              </a:lnSpc>
              <a:spcBef>
                <a:spcPts val="600"/>
              </a:spcBef>
              <a:defRPr/>
            </a:pPr>
            <a:endParaRPr lang="en-US" sz="2800" b="1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  <a:p>
            <a:pPr marL="91440" algn="ctr">
              <a:lnSpc>
                <a:spcPct val="120000"/>
              </a:lnSpc>
              <a:defRPr/>
            </a:pPr>
            <a:endParaRPr lang="en-US" sz="2800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22550" y="3657600"/>
            <a:ext cx="3886200" cy="855663"/>
          </a:xfrm>
          <a:prstGeom prst="roundRect">
            <a:avLst/>
          </a:prstGeom>
          <a:solidFill>
            <a:srgbClr val="FFEEBD"/>
          </a:solidFill>
          <a:ln>
            <a:solidFill>
              <a:srgbClr val="FFD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(- 115) + (- 299) = ?</a:t>
            </a:r>
          </a:p>
        </p:txBody>
      </p:sp>
      <p:sp>
        <p:nvSpPr>
          <p:cNvPr id="46" name="Cloud Callout 45"/>
          <p:cNvSpPr/>
          <p:nvPr/>
        </p:nvSpPr>
        <p:spPr>
          <a:xfrm>
            <a:off x="762000" y="4953000"/>
            <a:ext cx="7735887" cy="1725613"/>
          </a:xfrm>
          <a:prstGeom prst="cloudCallout">
            <a:avLst>
              <a:gd name="adj1" fmla="val 13769"/>
              <a:gd name="adj2" fmla="val -88428"/>
            </a:avLst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Có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thê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̉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thực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hiện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phép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này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trục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sô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́ hay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93064E-6 L 0.1717 0.0737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nimBg="1"/>
      <p:bldP spid="222213" grpId="0" animBg="1"/>
      <p:bldP spid="222215" grpId="0"/>
      <p:bldP spid="222216" grpId="0"/>
      <p:bldP spid="222217" grpId="0"/>
      <p:bldP spid="222217" grpId="1"/>
      <p:bldP spid="222218" grpId="0" animBg="1"/>
      <p:bldP spid="40" grpId="0" animBg="1"/>
      <p:bldP spid="41" grpId="0" animBg="1"/>
      <p:bldP spid="41" grpId="1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Line 28"/>
          <p:cNvSpPr>
            <a:spLocks noChangeShapeType="1"/>
          </p:cNvSpPr>
          <p:nvPr/>
        </p:nvSpPr>
        <p:spPr bwMode="auto">
          <a:xfrm>
            <a:off x="3963988" y="2327224"/>
            <a:ext cx="1398587" cy="1588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 type="arrow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51" name="Line 29"/>
          <p:cNvSpPr>
            <a:spLocks noChangeShapeType="1"/>
          </p:cNvSpPr>
          <p:nvPr/>
        </p:nvSpPr>
        <p:spPr bwMode="auto">
          <a:xfrm>
            <a:off x="2039938" y="2425700"/>
            <a:ext cx="19240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arrow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52" name="Line 30"/>
          <p:cNvSpPr>
            <a:spLocks noChangeShapeType="1"/>
          </p:cNvSpPr>
          <p:nvPr/>
        </p:nvSpPr>
        <p:spPr bwMode="auto">
          <a:xfrm>
            <a:off x="2039938" y="2049463"/>
            <a:ext cx="0" cy="6318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53" name="Line 31"/>
          <p:cNvSpPr>
            <a:spLocks noChangeShapeType="1"/>
          </p:cNvSpPr>
          <p:nvPr/>
        </p:nvSpPr>
        <p:spPr bwMode="auto">
          <a:xfrm>
            <a:off x="3963988" y="2044700"/>
            <a:ext cx="1587" cy="6318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54" name="Line 32"/>
          <p:cNvSpPr>
            <a:spLocks noChangeShapeType="1"/>
          </p:cNvSpPr>
          <p:nvPr/>
        </p:nvSpPr>
        <p:spPr bwMode="auto">
          <a:xfrm>
            <a:off x="5383213" y="2044700"/>
            <a:ext cx="1587" cy="6318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55" name="Text Box 33"/>
          <p:cNvSpPr txBox="1">
            <a:spLocks noChangeArrowheads="1"/>
          </p:cNvSpPr>
          <p:nvPr/>
        </p:nvSpPr>
        <p:spPr bwMode="auto">
          <a:xfrm>
            <a:off x="4342640" y="1932156"/>
            <a:ext cx="544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- 3</a:t>
            </a:r>
          </a:p>
        </p:txBody>
      </p:sp>
      <p:sp>
        <p:nvSpPr>
          <p:cNvPr id="14356" name="Text Box 34"/>
          <p:cNvSpPr txBox="1">
            <a:spLocks noChangeArrowheads="1"/>
          </p:cNvSpPr>
          <p:nvPr/>
        </p:nvSpPr>
        <p:spPr bwMode="auto">
          <a:xfrm>
            <a:off x="2668588" y="2044700"/>
            <a:ext cx="544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- 4</a:t>
            </a:r>
          </a:p>
        </p:txBody>
      </p:sp>
      <p:sp>
        <p:nvSpPr>
          <p:cNvPr id="227364" name="Line 36"/>
          <p:cNvSpPr>
            <a:spLocks noChangeShapeType="1"/>
          </p:cNvSpPr>
          <p:nvPr/>
        </p:nvSpPr>
        <p:spPr bwMode="auto">
          <a:xfrm>
            <a:off x="5384800" y="2805113"/>
            <a:ext cx="1588" cy="6318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59" name="Text Box 37"/>
          <p:cNvSpPr txBox="1">
            <a:spLocks noChangeArrowheads="1"/>
          </p:cNvSpPr>
          <p:nvPr/>
        </p:nvSpPr>
        <p:spPr bwMode="auto">
          <a:xfrm>
            <a:off x="1601788" y="2806700"/>
            <a:ext cx="544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- 7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045133" y="3263900"/>
            <a:ext cx="3352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4" name="Text Box 25"/>
          <p:cNvSpPr txBox="1">
            <a:spLocks noChangeArrowheads="1"/>
          </p:cNvSpPr>
          <p:nvPr/>
        </p:nvSpPr>
        <p:spPr bwMode="auto">
          <a:xfrm>
            <a:off x="2743200" y="2852738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- 5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144588" y="2654300"/>
            <a:ext cx="6856412" cy="568325"/>
            <a:chOff x="838200" y="3200400"/>
            <a:chExt cx="6856413" cy="568325"/>
          </a:xfrm>
        </p:grpSpPr>
        <p:grpSp>
          <p:nvGrpSpPr>
            <p:cNvPr id="11284" name="Group 50"/>
            <p:cNvGrpSpPr>
              <a:grpSpLocks/>
            </p:cNvGrpSpPr>
            <p:nvPr/>
          </p:nvGrpSpPr>
          <p:grpSpPr bwMode="auto">
            <a:xfrm>
              <a:off x="838200" y="3200400"/>
              <a:ext cx="6856413" cy="568325"/>
              <a:chOff x="838200" y="3200400"/>
              <a:chExt cx="6856413" cy="568325"/>
            </a:xfrm>
          </p:grpSpPr>
          <p:sp>
            <p:nvSpPr>
              <p:cNvPr id="11287" name="Line 4"/>
              <p:cNvSpPr>
                <a:spLocks noChangeShapeType="1"/>
              </p:cNvSpPr>
              <p:nvPr/>
            </p:nvSpPr>
            <p:spPr bwMode="auto">
              <a:xfrm flipV="1">
                <a:off x="838200" y="3276600"/>
                <a:ext cx="6856413" cy="95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88" name="Line 6"/>
              <p:cNvSpPr>
                <a:spLocks noChangeShapeType="1"/>
              </p:cNvSpPr>
              <p:nvPr/>
            </p:nvSpPr>
            <p:spPr bwMode="auto">
              <a:xfrm>
                <a:off x="1733550" y="3200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89" name="Line 10"/>
              <p:cNvSpPr>
                <a:spLocks noChangeShapeType="1"/>
              </p:cNvSpPr>
              <p:nvPr/>
            </p:nvSpPr>
            <p:spPr bwMode="auto">
              <a:xfrm>
                <a:off x="3649750" y="3200400"/>
                <a:ext cx="1272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90" name="Line 14"/>
              <p:cNvSpPr>
                <a:spLocks noChangeShapeType="1"/>
              </p:cNvSpPr>
              <p:nvPr/>
            </p:nvSpPr>
            <p:spPr bwMode="auto">
              <a:xfrm>
                <a:off x="5564677" y="3200400"/>
                <a:ext cx="1272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91" name="Text Box 18"/>
              <p:cNvSpPr txBox="1">
                <a:spLocks noChangeArrowheads="1"/>
              </p:cNvSpPr>
              <p:nvPr/>
            </p:nvSpPr>
            <p:spPr bwMode="auto">
              <a:xfrm>
                <a:off x="5935662" y="3395003"/>
                <a:ext cx="3127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</a:t>
                </a:r>
              </a:p>
            </p:txBody>
          </p:sp>
          <p:sp>
            <p:nvSpPr>
              <p:cNvPr id="11292" name="Text Box 19"/>
              <p:cNvSpPr txBox="1">
                <a:spLocks noChangeArrowheads="1"/>
              </p:cNvSpPr>
              <p:nvPr/>
            </p:nvSpPr>
            <p:spPr bwMode="auto">
              <a:xfrm>
                <a:off x="5449667" y="3380935"/>
                <a:ext cx="312738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1</a:t>
                </a:r>
              </a:p>
            </p:txBody>
          </p:sp>
          <p:sp>
            <p:nvSpPr>
              <p:cNvPr id="11293" name="Text Box 20"/>
              <p:cNvSpPr txBox="1">
                <a:spLocks noChangeArrowheads="1"/>
              </p:cNvSpPr>
              <p:nvPr/>
            </p:nvSpPr>
            <p:spPr bwMode="auto">
              <a:xfrm>
                <a:off x="4863830" y="3380935"/>
                <a:ext cx="3127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11294" name="Text Box 21"/>
              <p:cNvSpPr txBox="1">
                <a:spLocks noChangeArrowheads="1"/>
              </p:cNvSpPr>
              <p:nvPr/>
            </p:nvSpPr>
            <p:spPr bwMode="auto">
              <a:xfrm>
                <a:off x="4370388" y="3381375"/>
                <a:ext cx="4540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- 1</a:t>
                </a:r>
              </a:p>
            </p:txBody>
          </p:sp>
          <p:sp>
            <p:nvSpPr>
              <p:cNvPr id="11295" name="Text Box 22"/>
              <p:cNvSpPr txBox="1">
                <a:spLocks noChangeArrowheads="1"/>
              </p:cNvSpPr>
              <p:nvPr/>
            </p:nvSpPr>
            <p:spPr bwMode="auto">
              <a:xfrm>
                <a:off x="3441700" y="3387725"/>
                <a:ext cx="4540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- 3</a:t>
                </a:r>
              </a:p>
            </p:txBody>
          </p:sp>
          <p:sp>
            <p:nvSpPr>
              <p:cNvPr id="11296" name="Text Box 23"/>
              <p:cNvSpPr txBox="1">
                <a:spLocks noChangeArrowheads="1"/>
              </p:cNvSpPr>
              <p:nvPr/>
            </p:nvSpPr>
            <p:spPr bwMode="auto">
              <a:xfrm>
                <a:off x="3903663" y="3387725"/>
                <a:ext cx="4540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- 2</a:t>
                </a:r>
              </a:p>
            </p:txBody>
          </p:sp>
          <p:sp>
            <p:nvSpPr>
              <p:cNvPr id="11297" name="Text Box 24"/>
              <p:cNvSpPr txBox="1">
                <a:spLocks noChangeArrowheads="1"/>
              </p:cNvSpPr>
              <p:nvPr/>
            </p:nvSpPr>
            <p:spPr bwMode="auto">
              <a:xfrm>
                <a:off x="1433732" y="3395004"/>
                <a:ext cx="390525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-7</a:t>
                </a:r>
              </a:p>
            </p:txBody>
          </p:sp>
          <p:sp>
            <p:nvSpPr>
              <p:cNvPr id="11298" name="Text Box 26"/>
              <p:cNvSpPr txBox="1">
                <a:spLocks noChangeArrowheads="1"/>
              </p:cNvSpPr>
              <p:nvPr/>
            </p:nvSpPr>
            <p:spPr bwMode="auto">
              <a:xfrm>
                <a:off x="1984375" y="3398838"/>
                <a:ext cx="454025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- 6</a:t>
                </a:r>
              </a:p>
            </p:txBody>
          </p:sp>
          <p:sp>
            <p:nvSpPr>
              <p:cNvPr id="11299" name="Text Box 27"/>
              <p:cNvSpPr txBox="1">
                <a:spLocks noChangeArrowheads="1"/>
              </p:cNvSpPr>
              <p:nvPr/>
            </p:nvSpPr>
            <p:spPr bwMode="auto">
              <a:xfrm>
                <a:off x="2941638" y="3394075"/>
                <a:ext cx="4540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- 4</a:t>
                </a:r>
              </a:p>
            </p:txBody>
          </p:sp>
          <p:sp>
            <p:nvSpPr>
              <p:cNvPr id="11300" name="Line 8"/>
              <p:cNvSpPr>
                <a:spLocks noChangeShapeType="1"/>
              </p:cNvSpPr>
              <p:nvPr/>
            </p:nvSpPr>
            <p:spPr bwMode="auto">
              <a:xfrm>
                <a:off x="3209818" y="3212120"/>
                <a:ext cx="1272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301" name="Line 8"/>
              <p:cNvSpPr>
                <a:spLocks noChangeShapeType="1"/>
              </p:cNvSpPr>
              <p:nvPr/>
            </p:nvSpPr>
            <p:spPr bwMode="auto">
              <a:xfrm>
                <a:off x="4180510" y="3212120"/>
                <a:ext cx="1272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302" name="Line 8"/>
              <p:cNvSpPr>
                <a:spLocks noChangeShapeType="1"/>
              </p:cNvSpPr>
              <p:nvPr/>
            </p:nvSpPr>
            <p:spPr bwMode="auto">
              <a:xfrm>
                <a:off x="4644754" y="3226188"/>
                <a:ext cx="1272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303" name="Line 8"/>
              <p:cNvSpPr>
                <a:spLocks noChangeShapeType="1"/>
              </p:cNvSpPr>
              <p:nvPr/>
            </p:nvSpPr>
            <p:spPr bwMode="auto">
              <a:xfrm>
                <a:off x="5080862" y="3212120"/>
                <a:ext cx="1272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304" name="Line 8"/>
              <p:cNvSpPr>
                <a:spLocks noChangeShapeType="1"/>
              </p:cNvSpPr>
              <p:nvPr/>
            </p:nvSpPr>
            <p:spPr bwMode="auto">
              <a:xfrm>
                <a:off x="6094728" y="3200400"/>
                <a:ext cx="1272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1285" name="Line 8"/>
            <p:cNvSpPr>
              <a:spLocks noChangeShapeType="1"/>
            </p:cNvSpPr>
            <p:nvPr/>
          </p:nvSpPr>
          <p:spPr bwMode="auto">
            <a:xfrm>
              <a:off x="2213662" y="3218934"/>
              <a:ext cx="1272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86" name="Line 8"/>
            <p:cNvSpPr>
              <a:spLocks noChangeShapeType="1"/>
            </p:cNvSpPr>
            <p:nvPr/>
          </p:nvSpPr>
          <p:spPr bwMode="auto">
            <a:xfrm>
              <a:off x="2721652" y="3218934"/>
              <a:ext cx="1272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4" name="Date Placeholder 4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2E8BDE-C0DD-4E5C-9B29-1CF04167EAC8}" type="datetime10">
              <a:rPr lang="en-US"/>
              <a:pPr>
                <a:defRPr/>
              </a:pPr>
              <a:t>23:21</a:t>
            </a:fld>
            <a:endParaRPr lang="en-US"/>
          </a:p>
        </p:txBody>
      </p:sp>
      <p:sp>
        <p:nvSpPr>
          <p:cNvPr id="50" name="Line 36"/>
          <p:cNvSpPr>
            <a:spLocks noChangeShapeType="1"/>
          </p:cNvSpPr>
          <p:nvPr/>
        </p:nvSpPr>
        <p:spPr bwMode="auto">
          <a:xfrm>
            <a:off x="2043113" y="2800350"/>
            <a:ext cx="1587" cy="6318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143000" y="152400"/>
            <a:ext cx="6781800" cy="1465263"/>
          </a:xfrm>
          <a:prstGeom prst="roundRect">
            <a:avLst/>
          </a:prstGeom>
          <a:solidFill>
            <a:srgbClr val="FFEEBD"/>
          </a:solidFill>
          <a:ln>
            <a:solidFill>
              <a:srgbClr val="FFD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u="sng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3200" b="1" u="sng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3200" b="1" u="sng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sánh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kết</a:t>
            </a: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 quả:</a:t>
            </a:r>
          </a:p>
          <a:p>
            <a:pPr>
              <a:defRPr/>
            </a:pP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	   a/    (- 3) + (- 4) </a:t>
            </a:r>
          </a:p>
          <a:p>
            <a:pPr>
              <a:defRPr/>
            </a:pPr>
            <a:r>
              <a:rPr lang="en-US" sz="3200" b="1" dirty="0">
                <a:solidFill>
                  <a:srgbClr val="583B00"/>
                </a:solidFill>
                <a:latin typeface="Arial" pitchFamily="34" charset="0"/>
                <a:cs typeface="Arial" pitchFamily="34" charset="0"/>
              </a:rPr>
              <a:t>	   b/  - (|-3| + |-4|)</a:t>
            </a:r>
          </a:p>
        </p:txBody>
      </p:sp>
      <p:sp>
        <p:nvSpPr>
          <p:cNvPr id="46" name="Horizontal Scroll 45"/>
          <p:cNvSpPr/>
          <p:nvPr/>
        </p:nvSpPr>
        <p:spPr>
          <a:xfrm>
            <a:off x="457200" y="3298876"/>
            <a:ext cx="8229600" cy="342900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6713" algn="just">
              <a:lnSpc>
                <a:spcPct val="120000"/>
              </a:lnSpc>
              <a:spcBef>
                <a:spcPts val="600"/>
              </a:spcBef>
              <a:defRPr/>
            </a:pPr>
            <a:endParaRPr lang="en-US" sz="2800" b="1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  <a:p>
            <a:pPr marL="457200" indent="-366713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	a/   (- 3) + (- 4)   =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- 7</a:t>
            </a:r>
          </a:p>
          <a:p>
            <a:pPr marL="457200" indent="-366713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	b/ - (|- 3| + |- 4|) =  -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( 3 + 4 ) =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- 7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</a:p>
          <a:p>
            <a:pPr marL="457200" indent="-366713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Vậy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(- 3) + (- 4)     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(|- 3| + |- 4|)</a:t>
            </a:r>
          </a:p>
          <a:p>
            <a:pPr marL="91440" algn="just">
              <a:lnSpc>
                <a:spcPct val="120000"/>
              </a:lnSpc>
              <a:defRPr/>
            </a:pPr>
            <a:endParaRPr lang="en-US" sz="2800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auto">
          <a:xfrm>
            <a:off x="3581400" y="5410200"/>
            <a:ext cx="609600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000042"/>
                </a:solidFill>
                <a:cs typeface="Times New Roman" pitchFamily="18" charset="0"/>
              </a:rPr>
              <a:t>= </a:t>
            </a:r>
            <a:r>
              <a:rPr lang="en-US" sz="3000" b="1" dirty="0">
                <a:solidFill>
                  <a:srgbClr val="000042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47" name="Cloud Callout 46"/>
          <p:cNvSpPr/>
          <p:nvPr/>
        </p:nvSpPr>
        <p:spPr>
          <a:xfrm>
            <a:off x="1828800" y="1676400"/>
            <a:ext cx="6477000" cy="2468562"/>
          </a:xfrm>
          <a:prstGeom prst="cloudCallout">
            <a:avLst>
              <a:gd name="adj1" fmla="val -19605"/>
              <a:gd name="adj2" fmla="val 105995"/>
            </a:avLst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, có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thê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̉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phát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biểu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tắc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000" b="1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2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023 L 0.19063 0.066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33" presetClass="emph" presetSubtype="0" fill="remove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56" grpId="0"/>
      <p:bldP spid="227364" grpId="0" animBg="1"/>
      <p:bldP spid="14359" grpId="0"/>
      <p:bldP spid="14359" grpId="1"/>
      <p:bldP spid="13334" grpId="0"/>
      <p:bldP spid="50" grpId="0" animBg="1"/>
      <p:bldP spid="46" grpId="0" animBg="1"/>
      <p:bldP spid="53" grpId="0"/>
      <p:bldP spid="53" grpId="1"/>
      <p:bldP spid="53" grpId="2"/>
      <p:bldP spid="53" grpId="3"/>
      <p:bldP spid="53" grpId="4"/>
      <p:bldP spid="53" grpId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Words>995</Words>
  <Application>Microsoft Office PowerPoint</Application>
  <PresentationFormat>On-screen Show (4:3)</PresentationFormat>
  <Paragraphs>238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BC</cp:lastModifiedBy>
  <cp:revision>421</cp:revision>
  <dcterms:created xsi:type="dcterms:W3CDTF">2012-10-26T14:55:58Z</dcterms:created>
  <dcterms:modified xsi:type="dcterms:W3CDTF">2014-11-25T16:33:14Z</dcterms:modified>
</cp:coreProperties>
</file>